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3"/>
  </p:notesMasterIdLst>
  <p:handoutMasterIdLst>
    <p:handoutMasterId r:id="rId24"/>
  </p:handoutMasterIdLst>
  <p:sldIdLst>
    <p:sldId id="312" r:id="rId5"/>
    <p:sldId id="304" r:id="rId6"/>
    <p:sldId id="307" r:id="rId7"/>
    <p:sldId id="281" r:id="rId8"/>
    <p:sldId id="314" r:id="rId9"/>
    <p:sldId id="315" r:id="rId10"/>
    <p:sldId id="317" r:id="rId11"/>
    <p:sldId id="318" r:id="rId12"/>
    <p:sldId id="321" r:id="rId13"/>
    <p:sldId id="322" r:id="rId14"/>
    <p:sldId id="323" r:id="rId15"/>
    <p:sldId id="325" r:id="rId16"/>
    <p:sldId id="326" r:id="rId17"/>
    <p:sldId id="324" r:id="rId18"/>
    <p:sldId id="329" r:id="rId19"/>
    <p:sldId id="332" r:id="rId20"/>
    <p:sldId id="327" r:id="rId21"/>
    <p:sldId id="330" r:id="rId22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5388" autoAdjust="0"/>
  </p:normalViewPr>
  <p:slideViewPr>
    <p:cSldViewPr snapToGrid="0" snapToObjects="1">
      <p:cViewPr varScale="1">
        <p:scale>
          <a:sx n="85" d="100"/>
          <a:sy n="85" d="100"/>
        </p:scale>
        <p:origin x="590" y="6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pPr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08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32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48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40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95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49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14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Relationship Id="rId9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bg-BG" dirty="0"/>
              <a:t>„римуваме и лудуваме“</a:t>
            </a:r>
            <a:br>
              <a:rPr lang="bg-BG" dirty="0"/>
            </a:br>
            <a:r>
              <a:rPr lang="bg-BG" dirty="0"/>
              <a:t>ДГ ЗВЪНЧЕ</a:t>
            </a:r>
            <a:br>
              <a:rPr lang="bg-BG" dirty="0"/>
            </a:br>
            <a:r>
              <a:rPr lang="bg-BG" dirty="0"/>
              <a:t>гр. Етрополе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/>
          <a:lstStyle/>
          <a:p>
            <a:r>
              <a:rPr lang="bg-BG" dirty="0"/>
              <a:t>ИЛИ РИСУВАМЕ,</a:t>
            </a:r>
            <a:endParaRPr lang="en-US" dirty="0"/>
          </a:p>
        </p:txBody>
      </p:sp>
      <p:pic>
        <p:nvPicPr>
          <p:cNvPr id="5" name="Content Placeholder 4" descr="A young child painting on a piece of paper&#10;&#10;Description automatically generated">
            <a:extLst>
              <a:ext uri="{FF2B5EF4-FFF2-40B4-BE49-F238E27FC236}">
                <a16:creationId xmlns:a16="http://schemas.microsoft.com/office/drawing/2014/main" id="{5FD33A25-9FCA-3779-FA9A-4014FBD5BE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64545" y="2303463"/>
            <a:ext cx="2782659" cy="3719512"/>
          </a:xfrm>
        </p:spPr>
      </p:pic>
      <p:pic>
        <p:nvPicPr>
          <p:cNvPr id="7" name="Content Placeholder 6" descr="A couple of children drawing at a table&#10;&#10;Description automatically generated">
            <a:extLst>
              <a:ext uri="{FF2B5EF4-FFF2-40B4-BE49-F238E27FC236}">
                <a16:creationId xmlns:a16="http://schemas.microsoft.com/office/drawing/2014/main" id="{7DF8DABC-37BD-4A0E-83D8-A1B04BEE40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9153870" y="3429000"/>
            <a:ext cx="2782659" cy="3429000"/>
          </a:xfrm>
        </p:spPr>
      </p:pic>
      <p:pic>
        <p:nvPicPr>
          <p:cNvPr id="9" name="Picture 8" descr="A child holding a piece of paper&#10;&#10;Description automatically generated">
            <a:extLst>
              <a:ext uri="{FF2B5EF4-FFF2-40B4-BE49-F238E27FC236}">
                <a16:creationId xmlns:a16="http://schemas.microsoft.com/office/drawing/2014/main" id="{0C46DC60-E88C-8596-8573-6214D2772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114" y="2303463"/>
            <a:ext cx="2904845" cy="38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4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5393"/>
            <a:ext cx="7631709" cy="1091627"/>
          </a:xfrm>
        </p:spPr>
        <p:txBody>
          <a:bodyPr/>
          <a:lstStyle/>
          <a:p>
            <a:r>
              <a:rPr lang="bg-BG" dirty="0"/>
              <a:t>ЧЕСТО МОДЕЛИРАМЕ,</a:t>
            </a:r>
            <a:endParaRPr lang="en-US" dirty="0"/>
          </a:p>
        </p:txBody>
      </p:sp>
      <p:pic>
        <p:nvPicPr>
          <p:cNvPr id="8" name="Content Placeholder 7" descr="A child playing with a toy&#10;&#10;Description automatically generated">
            <a:extLst>
              <a:ext uri="{FF2B5EF4-FFF2-40B4-BE49-F238E27FC236}">
                <a16:creationId xmlns:a16="http://schemas.microsoft.com/office/drawing/2014/main" id="{A5743306-9670-C9F4-58B6-6006B40E63D5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1005994" y="2303463"/>
            <a:ext cx="3099762" cy="4143375"/>
          </a:xfrm>
        </p:spPr>
      </p:pic>
      <p:pic>
        <p:nvPicPr>
          <p:cNvPr id="16" name="Content Placeholder 15" descr="A child's hands making clay&#10;&#10;Description automatically generated">
            <a:extLst>
              <a:ext uri="{FF2B5EF4-FFF2-40B4-BE49-F238E27FC236}">
                <a16:creationId xmlns:a16="http://schemas.microsoft.com/office/drawing/2014/main" id="{6160CBF2-D95C-5389-7AF4-35F4EA1EF2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113650" y="2303463"/>
            <a:ext cx="3099762" cy="4143375"/>
          </a:xfrm>
        </p:spPr>
      </p:pic>
      <p:pic>
        <p:nvPicPr>
          <p:cNvPr id="12" name="Picture Placeholder 11" descr="A child playing with clay&#10;&#10;Description automatically generated">
            <a:extLst>
              <a:ext uri="{FF2B5EF4-FFF2-40B4-BE49-F238E27FC236}">
                <a16:creationId xmlns:a16="http://schemas.microsoft.com/office/drawing/2014/main" id="{B535027D-F0A7-75E5-4C0C-98C7CCE6FD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3775" r="13775"/>
          <a:stretch>
            <a:fillRect/>
          </a:stretch>
        </p:blipFill>
        <p:spPr>
          <a:xfrm>
            <a:off x="8989454" y="1736203"/>
            <a:ext cx="2783621" cy="5121797"/>
          </a:xfrm>
        </p:spPr>
      </p:pic>
    </p:spTree>
    <p:extLst>
      <p:ext uri="{BB962C8B-B14F-4D97-AF65-F5344CB8AC3E}">
        <p14:creationId xmlns:p14="http://schemas.microsoft.com/office/powerpoint/2010/main" val="131625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 anchor="b">
            <a:normAutofit/>
          </a:bodyPr>
          <a:lstStyle/>
          <a:p>
            <a:r>
              <a:rPr lang="bg-BG" dirty="0"/>
              <a:t>ИЛИ ПЪК КОНСТРУИРАМЕ,</a:t>
            </a:r>
            <a:endParaRPr lang="en-US" dirty="0"/>
          </a:p>
        </p:txBody>
      </p:sp>
      <p:pic>
        <p:nvPicPr>
          <p:cNvPr id="5" name="Content Placeholder 4" descr="A child playing with toys&#10;&#10;Description automatically generated">
            <a:extLst>
              <a:ext uri="{FF2B5EF4-FFF2-40B4-BE49-F238E27FC236}">
                <a16:creationId xmlns:a16="http://schemas.microsoft.com/office/drawing/2014/main" id="{4DF36F75-C2DF-0B63-7BEC-CF55001791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17442" y="2523649"/>
            <a:ext cx="2616389" cy="3619816"/>
          </a:xfrm>
        </p:spPr>
      </p:pic>
      <p:pic>
        <p:nvPicPr>
          <p:cNvPr id="7" name="Picture 6" descr="A young child playing with colorful plastic toys&#10;&#10;Description automatically generated">
            <a:extLst>
              <a:ext uri="{FF2B5EF4-FFF2-40B4-BE49-F238E27FC236}">
                <a16:creationId xmlns:a16="http://schemas.microsoft.com/office/drawing/2014/main" id="{0435AF52-704A-ED3A-F8CF-C9F9F6F16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813" y="2523649"/>
            <a:ext cx="2708075" cy="3619816"/>
          </a:xfrm>
          <a:prstGeom prst="rect">
            <a:avLst/>
          </a:prstGeom>
        </p:spPr>
      </p:pic>
      <p:pic>
        <p:nvPicPr>
          <p:cNvPr id="9" name="Picture 8" descr="A child sitting on a stack of blocks&#10;&#10;Description automatically generated">
            <a:extLst>
              <a:ext uri="{FF2B5EF4-FFF2-40B4-BE49-F238E27FC236}">
                <a16:creationId xmlns:a16="http://schemas.microsoft.com/office/drawing/2014/main" id="{3C03E9AB-3FFE-DF0B-1E99-7280117E4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830" y="2523649"/>
            <a:ext cx="2777196" cy="37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bg-BG" dirty="0"/>
              <a:t>ИЛИ ДОРИ</a:t>
            </a:r>
            <a:br>
              <a:rPr lang="bg-BG" dirty="0"/>
            </a:br>
            <a:r>
              <a:rPr lang="bg-BG" dirty="0"/>
              <a:t>ФРИЗИРАМЕ!</a:t>
            </a:r>
            <a:endParaRPr lang="en-US" dirty="0"/>
          </a:p>
        </p:txBody>
      </p:sp>
      <p:pic>
        <p:nvPicPr>
          <p:cNvPr id="6" name="Content Placeholder 5" descr="A person and a child smiling&#10;&#10;Description automatically generated">
            <a:extLst>
              <a:ext uri="{FF2B5EF4-FFF2-40B4-BE49-F238E27FC236}">
                <a16:creationId xmlns:a16="http://schemas.microsoft.com/office/drawing/2014/main" id="{1FD9351C-28B4-00C0-2E52-6498F3498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5529" y="2962597"/>
            <a:ext cx="2405062" cy="3206750"/>
          </a:xfrm>
        </p:spPr>
      </p:pic>
      <p:pic>
        <p:nvPicPr>
          <p:cNvPr id="8" name="Picture 7" descr="A person and a child taking a selfie&#10;&#10;Description automatically generated">
            <a:extLst>
              <a:ext uri="{FF2B5EF4-FFF2-40B4-BE49-F238E27FC236}">
                <a16:creationId xmlns:a16="http://schemas.microsoft.com/office/drawing/2014/main" id="{16E29050-0ED8-8BAE-9298-E63FBD9ED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182" y="1238251"/>
            <a:ext cx="3435480" cy="332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7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036" y="-31422"/>
            <a:ext cx="8293716" cy="2394892"/>
          </a:xfrm>
        </p:spPr>
        <p:txBody>
          <a:bodyPr/>
          <a:lstStyle/>
          <a:p>
            <a:r>
              <a:rPr lang="bg-BG" dirty="0"/>
              <a:t>Но най-много</a:t>
            </a:r>
            <a:br>
              <a:rPr lang="bg-BG" dirty="0"/>
            </a:br>
            <a:r>
              <a:rPr lang="bg-BG" dirty="0"/>
              <a:t>от всичко</a:t>
            </a:r>
            <a:br>
              <a:rPr lang="bg-BG" dirty="0"/>
            </a:br>
            <a:r>
              <a:rPr lang="bg-BG" dirty="0"/>
              <a:t>се стараем да римуваме!</a:t>
            </a:r>
            <a:endParaRPr lang="en-US" dirty="0"/>
          </a:p>
        </p:txBody>
      </p:sp>
      <p:pic>
        <p:nvPicPr>
          <p:cNvPr id="5" name="Content Placeholder 4" descr="A child playing with a pipe&#10;&#10;Description automatically generated">
            <a:extLst>
              <a:ext uri="{FF2B5EF4-FFF2-40B4-BE49-F238E27FC236}">
                <a16:creationId xmlns:a16="http://schemas.microsoft.com/office/drawing/2014/main" id="{B4B95D12-B9C7-EF88-2683-41E3DC699C22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9209195" y="2597489"/>
            <a:ext cx="2438393" cy="3259341"/>
          </a:xfrm>
        </p:spPr>
      </p:pic>
      <p:pic>
        <p:nvPicPr>
          <p:cNvPr id="7" name="Picture 6" descr="A child and child sitting at a table&#10;&#10;Description automatically generated">
            <a:extLst>
              <a:ext uri="{FF2B5EF4-FFF2-40B4-BE49-F238E27FC236}">
                <a16:creationId xmlns:a16="http://schemas.microsoft.com/office/drawing/2014/main" id="{A0BEC7D3-D189-DEF3-E3F9-E3AF2CA15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740" y="2597489"/>
            <a:ext cx="2446255" cy="3269848"/>
          </a:xfrm>
          <a:prstGeom prst="rect">
            <a:avLst/>
          </a:prstGeom>
        </p:spPr>
      </p:pic>
      <p:pic>
        <p:nvPicPr>
          <p:cNvPr id="9" name="Picture 8" descr="A child and child sitting at a table&#10;&#10;Description automatically generated">
            <a:extLst>
              <a:ext uri="{FF2B5EF4-FFF2-40B4-BE49-F238E27FC236}">
                <a16:creationId xmlns:a16="http://schemas.microsoft.com/office/drawing/2014/main" id="{E5C2BD2B-7907-BC66-2066-DA2D95767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2056"/>
            <a:ext cx="3524036" cy="515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50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/>
          <a:lstStyle/>
          <a:p>
            <a:r>
              <a:rPr lang="bg-BG" dirty="0"/>
              <a:t>Ето така: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0564" y="2303028"/>
            <a:ext cx="5829147" cy="3961593"/>
          </a:xfrm>
        </p:spPr>
        <p:txBody>
          <a:bodyPr>
            <a:normAutofit/>
          </a:bodyPr>
          <a:lstStyle/>
          <a:p>
            <a:r>
              <a:rPr lang="bg-BG" dirty="0"/>
              <a:t>Кончето побягна: </a:t>
            </a:r>
            <a:r>
              <a:rPr lang="bg-BG" dirty="0" err="1"/>
              <a:t>Кляк</a:t>
            </a:r>
            <a:r>
              <a:rPr lang="bg-BG" dirty="0"/>
              <a:t> –</a:t>
            </a:r>
            <a:r>
              <a:rPr lang="bg-BG" dirty="0" err="1"/>
              <a:t>кляк</a:t>
            </a:r>
            <a:r>
              <a:rPr lang="bg-BG" dirty="0"/>
              <a:t> </a:t>
            </a:r>
            <a:r>
              <a:rPr lang="bg-BG" dirty="0" err="1"/>
              <a:t>кляк</a:t>
            </a:r>
            <a:r>
              <a:rPr lang="bg-BG" dirty="0"/>
              <a:t>!</a:t>
            </a:r>
          </a:p>
          <a:p>
            <a:r>
              <a:rPr lang="bg-BG" dirty="0"/>
              <a:t>Котката </a:t>
            </a:r>
            <a:r>
              <a:rPr lang="bg-BG" dirty="0" err="1"/>
              <a:t>изхъска</a:t>
            </a:r>
            <a:r>
              <a:rPr lang="bg-BG" dirty="0"/>
              <a:t>: КХХХХХХХ!</a:t>
            </a:r>
          </a:p>
          <a:p>
            <a:r>
              <a:rPr lang="bg-BG" dirty="0"/>
              <a:t>Баба се закашля: </a:t>
            </a:r>
            <a:r>
              <a:rPr lang="bg-BG" dirty="0" err="1"/>
              <a:t>Кхя</a:t>
            </a:r>
            <a:r>
              <a:rPr lang="bg-BG" dirty="0"/>
              <a:t>, </a:t>
            </a:r>
            <a:r>
              <a:rPr lang="bg-BG" dirty="0" err="1"/>
              <a:t>кхя</a:t>
            </a:r>
            <a:r>
              <a:rPr lang="bg-BG" dirty="0"/>
              <a:t>, </a:t>
            </a:r>
            <a:r>
              <a:rPr lang="bg-BG" dirty="0" err="1"/>
              <a:t>кхя</a:t>
            </a:r>
            <a:r>
              <a:rPr lang="bg-BG" dirty="0"/>
              <a:t>!</a:t>
            </a:r>
          </a:p>
          <a:p>
            <a:r>
              <a:rPr lang="bg-BG" dirty="0"/>
              <a:t>А пък аз се стреснах! Ха, ха, ха!</a:t>
            </a:r>
            <a:endParaRPr lang="en-US" dirty="0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853098E-C088-D323-4BF2-987893F262F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940842" y="2303028"/>
            <a:ext cx="3485184" cy="396159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bg-BG" dirty="0"/>
              <a:t>	Целта на тази малка </a:t>
            </a:r>
            <a:r>
              <a:rPr lang="bg-BG" dirty="0" err="1"/>
              <a:t>римушка</a:t>
            </a:r>
            <a:r>
              <a:rPr lang="bg-BG" dirty="0"/>
              <a:t> е да поставим често липсващия звук К, който децата понякога заменят с Т. </a:t>
            </a:r>
          </a:p>
          <a:p>
            <a:pPr marL="0" indent="0" algn="just">
              <a:buNone/>
            </a:pPr>
            <a:r>
              <a:rPr lang="bg-BG" dirty="0"/>
              <a:t>По този интересен, забавен и увлекателен начин детето има възможност да постави езика на необходимото място в устата, без да се правят сложни обяснения които често предизвикват у детето объркване и страх, който не му позволява да се справи, или дори да се стигне до заучена безпомощност и да спре да опитва.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3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ово поле 16"/>
          <p:cNvSpPr txBox="1"/>
          <p:nvPr/>
        </p:nvSpPr>
        <p:spPr>
          <a:xfrm>
            <a:off x="1323473" y="517358"/>
            <a:ext cx="58232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accent3">
                    <a:lumMod val="50000"/>
                  </a:schemeClr>
                </a:solidFill>
              </a:rPr>
              <a:t>Или така:</a:t>
            </a:r>
          </a:p>
          <a:p>
            <a:endParaRPr lang="bg-BG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bg-BG" dirty="0">
                <a:solidFill>
                  <a:schemeClr val="accent3">
                    <a:lumMod val="50000"/>
                  </a:schemeClr>
                </a:solidFill>
              </a:rPr>
              <a:t>Зебрата Зара, заекът Живко  </a:t>
            </a:r>
          </a:p>
          <a:p>
            <a:r>
              <a:rPr lang="bg-BG" dirty="0">
                <a:solidFill>
                  <a:schemeClr val="accent3">
                    <a:lumMod val="50000"/>
                  </a:schemeClr>
                </a:solidFill>
              </a:rPr>
              <a:t>и Жоро Жирафът</a:t>
            </a:r>
          </a:p>
          <a:p>
            <a:r>
              <a:rPr lang="bg-BG" dirty="0">
                <a:solidFill>
                  <a:schemeClr val="accent3">
                    <a:lumMod val="50000"/>
                  </a:schemeClr>
                </a:solidFill>
              </a:rPr>
              <a:t>Задружно живели.</a:t>
            </a:r>
          </a:p>
          <a:p>
            <a:r>
              <a:rPr lang="bg-BG" dirty="0">
                <a:solidFill>
                  <a:schemeClr val="accent3">
                    <a:lumMod val="50000"/>
                  </a:schemeClr>
                </a:solidFill>
              </a:rPr>
              <a:t>Имали всичко, което е нужно, </a:t>
            </a:r>
          </a:p>
          <a:p>
            <a:r>
              <a:rPr lang="bg-BG" dirty="0">
                <a:solidFill>
                  <a:schemeClr val="accent3">
                    <a:lumMod val="50000"/>
                  </a:schemeClr>
                </a:solidFill>
              </a:rPr>
              <a:t>И мирно зелена </a:t>
            </a:r>
            <a:r>
              <a:rPr lang="bg-BG" dirty="0" err="1">
                <a:solidFill>
                  <a:schemeClr val="accent3">
                    <a:lumMod val="50000"/>
                  </a:schemeClr>
                </a:solidFill>
              </a:rPr>
              <a:t>тревица</a:t>
            </a:r>
            <a:r>
              <a:rPr lang="bg-BG" dirty="0">
                <a:solidFill>
                  <a:schemeClr val="accent3">
                    <a:lumMod val="50000"/>
                  </a:schemeClr>
                </a:solidFill>
              </a:rPr>
              <a:t> пасели.</a:t>
            </a:r>
          </a:p>
        </p:txBody>
      </p:sp>
      <p:sp>
        <p:nvSpPr>
          <p:cNvPr id="18" name="Текстово поле 17"/>
          <p:cNvSpPr txBox="1"/>
          <p:nvPr/>
        </p:nvSpPr>
        <p:spPr>
          <a:xfrm>
            <a:off x="5269832" y="1467853"/>
            <a:ext cx="46201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dirty="0"/>
              <a:t>	В това кратко </a:t>
            </a:r>
            <a:r>
              <a:rPr lang="bg-BG" dirty="0" err="1"/>
              <a:t>стихче</a:t>
            </a:r>
            <a:r>
              <a:rPr lang="bg-BG" dirty="0"/>
              <a:t> използваме многократно и последователно звуковете </a:t>
            </a:r>
          </a:p>
          <a:p>
            <a:pPr algn="just"/>
            <a:r>
              <a:rPr lang="bg-BG" dirty="0"/>
              <a:t>З и Ж. Често тези звукове в процеса на ограмотяване се заменят при писане поради тяхното сходно звучене. За да не се случва това, първо е необходимо детето да може правилно да ги произнася и да ги различава добре в чуждата реч.  Процесът, при който работим върху това, се нарича диференциация и е ключов за отстраняване на </a:t>
            </a:r>
            <a:r>
              <a:rPr lang="bg-BG" dirty="0" err="1"/>
              <a:t>дислексична</a:t>
            </a:r>
            <a:r>
              <a:rPr lang="bg-BG" dirty="0"/>
              <a:t> симптоматика-замяна на сходни звукове при писане.</a:t>
            </a: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/>
          <a:lstStyle/>
          <a:p>
            <a:r>
              <a:rPr lang="bg-BG" dirty="0"/>
              <a:t>А може и така: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1"/>
            <a:ext cx="6903076" cy="3721817"/>
          </a:xfrm>
        </p:spPr>
        <p:txBody>
          <a:bodyPr/>
          <a:lstStyle/>
          <a:p>
            <a:pPr fontAlgn="base"/>
            <a:r>
              <a:rPr lang="ru-RU" dirty="0" err="1"/>
              <a:t>Хайде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ръчички</a:t>
            </a:r>
            <a:r>
              <a:rPr lang="ru-RU" dirty="0"/>
              <a:t> – пляс, пляс, пляс.</a:t>
            </a:r>
          </a:p>
          <a:p>
            <a:pPr fontAlgn="base"/>
            <a:r>
              <a:rPr lang="ru-RU" dirty="0" err="1"/>
              <a:t>Ето</a:t>
            </a:r>
            <a:r>
              <a:rPr lang="ru-RU" dirty="0"/>
              <a:t> </a:t>
            </a:r>
            <a:r>
              <a:rPr lang="ru-RU" dirty="0" err="1"/>
              <a:t>вижте</a:t>
            </a:r>
            <a:r>
              <a:rPr lang="ru-RU" dirty="0"/>
              <a:t> </a:t>
            </a:r>
            <a:r>
              <a:rPr lang="ru-RU" dirty="0" err="1"/>
              <a:t>както</a:t>
            </a:r>
            <a:r>
              <a:rPr lang="ru-RU" dirty="0"/>
              <a:t> правя, </a:t>
            </a:r>
            <a:r>
              <a:rPr lang="ru-RU" dirty="0" err="1"/>
              <a:t>както</a:t>
            </a:r>
            <a:r>
              <a:rPr lang="ru-RU" dirty="0"/>
              <a:t> правя аз.</a:t>
            </a:r>
          </a:p>
          <a:p>
            <a:pPr fontAlgn="base"/>
            <a:r>
              <a:rPr lang="ru-RU" dirty="0" err="1"/>
              <a:t>Хайде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да </a:t>
            </a:r>
            <a:r>
              <a:rPr lang="ru-RU" dirty="0" err="1"/>
              <a:t>подскокнем</a:t>
            </a:r>
            <a:r>
              <a:rPr lang="ru-RU" dirty="0"/>
              <a:t> – хоп, хоп, хоп.</a:t>
            </a:r>
          </a:p>
          <a:p>
            <a:pPr fontAlgn="base"/>
            <a:r>
              <a:rPr lang="ru-RU" dirty="0" err="1"/>
              <a:t>Хайде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краченца</a:t>
            </a:r>
            <a:r>
              <a:rPr lang="ru-RU" dirty="0"/>
              <a:t>: троп-троп, троп-троп, троп.</a:t>
            </a:r>
          </a:p>
          <a:p>
            <a:pPr fontAlgn="base"/>
            <a:r>
              <a:rPr lang="ru-RU" dirty="0" err="1"/>
              <a:t>Хайде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, </a:t>
            </a:r>
            <a:r>
              <a:rPr lang="ru-RU" dirty="0" err="1"/>
              <a:t>всички</a:t>
            </a:r>
            <a:r>
              <a:rPr lang="ru-RU" dirty="0"/>
              <a:t>, дружно да летим.</a:t>
            </a:r>
          </a:p>
          <a:p>
            <a:pPr fontAlgn="base"/>
            <a:r>
              <a:rPr lang="ru-RU" dirty="0" err="1"/>
              <a:t>Хайде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птички </a:t>
            </a:r>
            <a:r>
              <a:rPr lang="ru-RU" dirty="0" err="1"/>
              <a:t>ний</a:t>
            </a:r>
            <a:r>
              <a:rPr lang="ru-RU" dirty="0"/>
              <a:t> да полетим.</a:t>
            </a:r>
          </a:p>
        </p:txBody>
      </p:sp>
    </p:spTree>
    <p:extLst>
      <p:ext uri="{BB962C8B-B14F-4D97-AF65-F5344CB8AC3E}">
        <p14:creationId xmlns:p14="http://schemas.microsoft.com/office/powerpoint/2010/main" val="2264102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24A9-FEEC-C902-1E3C-556ADA7C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034" y="466792"/>
            <a:ext cx="9879437" cy="980844"/>
          </a:xfrm>
        </p:spPr>
        <p:txBody>
          <a:bodyPr/>
          <a:lstStyle/>
          <a:p>
            <a:pPr algn="ctr"/>
            <a:r>
              <a:rPr lang="bg-BG" dirty="0"/>
              <a:t>ЦЕЛ НА игрите с рими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6F35A-4AD3-FC6D-2DB1-1CA78955A2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7402" y="2331958"/>
            <a:ext cx="4469259" cy="3436829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/>
              <a:t>Звукоподражание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/>
              <a:t>Отработване на звука, който коригираме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/>
              <a:t>Двигателно развитие при добавен подвижен елемент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/>
              <a:t>Усвояване на ранни навици за обръщане на внимание на звуковия строеж на думата, който е  в основите на ранното ограмотяване</a:t>
            </a:r>
            <a:endParaRPr lang="en-US" dirty="0"/>
          </a:p>
        </p:txBody>
      </p:sp>
      <p:pic>
        <p:nvPicPr>
          <p:cNvPr id="6" name="Content Placeholder 5" descr="A close-up of a paper&#10;&#10;Description automatically generated">
            <a:extLst>
              <a:ext uri="{FF2B5EF4-FFF2-40B4-BE49-F238E27FC236}">
                <a16:creationId xmlns:a16="http://schemas.microsoft.com/office/drawing/2014/main" id="{26CD4941-C4F9-6B7D-B033-FEA2195746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29075" y="2070057"/>
            <a:ext cx="2373801" cy="1376933"/>
          </a:xfrm>
        </p:spPr>
      </p:pic>
      <p:pic>
        <p:nvPicPr>
          <p:cNvPr id="8" name="Picture 7" descr="A book open with pictures&#10;&#10;Description automatically generated with medium confidence">
            <a:extLst>
              <a:ext uri="{FF2B5EF4-FFF2-40B4-BE49-F238E27FC236}">
                <a16:creationId xmlns:a16="http://schemas.microsoft.com/office/drawing/2014/main" id="{370BF271-9EB0-0F77-E12D-BB84E3962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075" y="3446990"/>
            <a:ext cx="2371090" cy="1773872"/>
          </a:xfrm>
          <a:prstGeom prst="rect">
            <a:avLst/>
          </a:prstGeom>
        </p:spPr>
      </p:pic>
      <p:pic>
        <p:nvPicPr>
          <p:cNvPr id="10" name="Picture 9" descr="A book with pictures on it&#10;&#10;Description automatically generated">
            <a:extLst>
              <a:ext uri="{FF2B5EF4-FFF2-40B4-BE49-F238E27FC236}">
                <a16:creationId xmlns:a16="http://schemas.microsoft.com/office/drawing/2014/main" id="{E8424F18-DC8D-9E37-D2CC-6AB42590F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3661" y="2070057"/>
            <a:ext cx="1908753" cy="1549876"/>
          </a:xfrm>
          <a:prstGeom prst="rect">
            <a:avLst/>
          </a:prstGeom>
        </p:spPr>
      </p:pic>
      <p:pic>
        <p:nvPicPr>
          <p:cNvPr id="12" name="Picture 1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47DF744-8E1D-9EE6-C80E-A1AE422B6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876" y="2064830"/>
            <a:ext cx="2398074" cy="1773872"/>
          </a:xfrm>
          <a:prstGeom prst="rect">
            <a:avLst/>
          </a:prstGeom>
        </p:spPr>
      </p:pic>
      <p:pic>
        <p:nvPicPr>
          <p:cNvPr id="14" name="Picture 13" descr="A close-up of a paper&#10;&#10;Description automatically generated">
            <a:extLst>
              <a:ext uri="{FF2B5EF4-FFF2-40B4-BE49-F238E27FC236}">
                <a16:creationId xmlns:a16="http://schemas.microsoft.com/office/drawing/2014/main" id="{BF4896F0-11FE-0C49-BFC5-A67A560A4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2876" y="2909729"/>
            <a:ext cx="2427280" cy="1815909"/>
          </a:xfrm>
          <a:prstGeom prst="rect">
            <a:avLst/>
          </a:prstGeom>
        </p:spPr>
      </p:pic>
      <p:pic>
        <p:nvPicPr>
          <p:cNvPr id="16" name="Picture 15" descr="A close-up of a book&#10;&#10;Description automatically generated">
            <a:extLst>
              <a:ext uri="{FF2B5EF4-FFF2-40B4-BE49-F238E27FC236}">
                <a16:creationId xmlns:a16="http://schemas.microsoft.com/office/drawing/2014/main" id="{C30C86BB-DE2C-A7C8-4EB2-BF7F4F492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2876" y="3684815"/>
            <a:ext cx="2446588" cy="1530820"/>
          </a:xfrm>
          <a:prstGeom prst="rect">
            <a:avLst/>
          </a:prstGeom>
        </p:spPr>
      </p:pic>
      <p:pic>
        <p:nvPicPr>
          <p:cNvPr id="18" name="Picture 17" descr="A close-up of a paper&#10;&#10;Description automatically generated">
            <a:extLst>
              <a:ext uri="{FF2B5EF4-FFF2-40B4-BE49-F238E27FC236}">
                <a16:creationId xmlns:a16="http://schemas.microsoft.com/office/drawing/2014/main" id="{3A341F28-3412-E539-6888-4F8965781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6909" y="3619933"/>
            <a:ext cx="1908753" cy="1427986"/>
          </a:xfrm>
          <a:prstGeom prst="rect">
            <a:avLst/>
          </a:prstGeom>
        </p:spPr>
      </p:pic>
      <p:pic>
        <p:nvPicPr>
          <p:cNvPr id="20" name="Picture 19" descr="A paper with black text&#10;&#10;Description automatically generated">
            <a:extLst>
              <a:ext uri="{FF2B5EF4-FFF2-40B4-BE49-F238E27FC236}">
                <a16:creationId xmlns:a16="http://schemas.microsoft.com/office/drawing/2014/main" id="{6664E674-08C6-D554-C97E-AC19EBEBC2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3413" y="4400852"/>
            <a:ext cx="2350199" cy="1855606"/>
          </a:xfrm>
          <a:prstGeom prst="rect">
            <a:avLst/>
          </a:prstGeom>
        </p:spPr>
      </p:pic>
      <p:pic>
        <p:nvPicPr>
          <p:cNvPr id="22" name="Picture 21" descr="A close-up of a book&#10;&#10;Description automatically generated">
            <a:extLst>
              <a:ext uri="{FF2B5EF4-FFF2-40B4-BE49-F238E27FC236}">
                <a16:creationId xmlns:a16="http://schemas.microsoft.com/office/drawing/2014/main" id="{F08C2E61-E25A-1587-F34F-9C9A0598FA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4931" y="4395809"/>
            <a:ext cx="2046211" cy="185560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0700BDF-35F7-399D-FD3C-1793683BC119}"/>
              </a:ext>
            </a:extLst>
          </p:cNvPr>
          <p:cNvSpPr/>
          <p:nvPr/>
        </p:nvSpPr>
        <p:spPr>
          <a:xfrm>
            <a:off x="5229075" y="5215635"/>
            <a:ext cx="6752067" cy="10408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7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35" y="205067"/>
            <a:ext cx="8570259" cy="1531357"/>
          </a:xfrm>
        </p:spPr>
        <p:txBody>
          <a:bodyPr/>
          <a:lstStyle/>
          <a:p>
            <a:r>
              <a:rPr lang="bg-BG" dirty="0"/>
              <a:t>Цел, задачи, дейности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8" y="2431228"/>
            <a:ext cx="8659906" cy="3207344"/>
          </a:xfrm>
        </p:spPr>
        <p:txBody>
          <a:bodyPr>
            <a:normAutofit fontScale="92500" lnSpcReduction="20000"/>
          </a:bodyPr>
          <a:lstStyle/>
          <a:p>
            <a:r>
              <a:rPr lang="bg-BG" dirty="0"/>
              <a:t>Създаване на подкрепяща среда-физическа, емоционална и </a:t>
            </a:r>
            <a:r>
              <a:rPr lang="bg-BG" dirty="0" err="1"/>
              <a:t>психосоциална</a:t>
            </a:r>
            <a:r>
              <a:rPr lang="bg-BG" dirty="0"/>
              <a:t> </a:t>
            </a:r>
          </a:p>
          <a:p>
            <a:r>
              <a:rPr lang="bg-BG" dirty="0"/>
              <a:t>Подкрепа на развитието на основни познавателни и комуникативни умения</a:t>
            </a:r>
          </a:p>
          <a:p>
            <a:r>
              <a:rPr lang="bg-BG" dirty="0"/>
              <a:t>Превенция на прояви на обучителни нарушения</a:t>
            </a:r>
          </a:p>
          <a:p>
            <a:r>
              <a:rPr lang="bg-BG" dirty="0"/>
              <a:t>Превенция на развитие на възпрепятстващи обучението поведения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289" y="3429000"/>
            <a:ext cx="3206187" cy="2371726"/>
          </a:xfrm>
        </p:spPr>
        <p:txBody>
          <a:bodyPr/>
          <a:lstStyle/>
          <a:p>
            <a:r>
              <a:rPr lang="bg-BG" dirty="0"/>
              <a:t>РЕЖЕМ</a:t>
            </a:r>
            <a:endParaRPr lang="en-US" dirty="0"/>
          </a:p>
        </p:txBody>
      </p:sp>
      <p:pic>
        <p:nvPicPr>
          <p:cNvPr id="7" name="Picture Placeholder 6" descr="A child and child painting on paper&#10;&#10;Description automatically generated">
            <a:extLst>
              <a:ext uri="{FF2B5EF4-FFF2-40B4-BE49-F238E27FC236}">
                <a16:creationId xmlns:a16="http://schemas.microsoft.com/office/drawing/2014/main" id="{BE5F89B3-CCE0-D61A-C3F5-94B30DCFEA5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4443" r="24443"/>
          <a:stretch>
            <a:fillRect/>
          </a:stretch>
        </p:blipFill>
        <p:spPr>
          <a:xfrm>
            <a:off x="801691" y="3700941"/>
            <a:ext cx="2125194" cy="2296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 group of children sitting at a table&#10;&#10;Description automatically generated">
            <a:extLst>
              <a:ext uri="{FF2B5EF4-FFF2-40B4-BE49-F238E27FC236}">
                <a16:creationId xmlns:a16="http://schemas.microsoft.com/office/drawing/2014/main" id="{F6B4BC48-78DD-53CF-CF49-42DEA8AF0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939" y="185919"/>
            <a:ext cx="3206188" cy="2468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A child and child drawing on paper&#10;&#10;Description automatically generated">
            <a:extLst>
              <a:ext uri="{FF2B5EF4-FFF2-40B4-BE49-F238E27FC236}">
                <a16:creationId xmlns:a16="http://schemas.microsoft.com/office/drawing/2014/main" id="{E4E88A2E-5529-B2FA-6001-95CDACACC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28" y="165163"/>
            <a:ext cx="2441857" cy="273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A group of children sitting at a table&#10;&#10;Description automatically generated">
            <a:extLst>
              <a:ext uri="{FF2B5EF4-FFF2-40B4-BE49-F238E27FC236}">
                <a16:creationId xmlns:a16="http://schemas.microsoft.com/office/drawing/2014/main" id="{6CB887D5-A382-531E-3021-4CB3E3ACD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1182" y="110628"/>
            <a:ext cx="2125194" cy="2840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A group of children sitting at a table&#10;&#10;Description automatically generated">
            <a:extLst>
              <a:ext uri="{FF2B5EF4-FFF2-40B4-BE49-F238E27FC236}">
                <a16:creationId xmlns:a16="http://schemas.microsoft.com/office/drawing/2014/main" id="{F43B3427-FAD3-6FB4-6EEF-43150324B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7663" y="3303494"/>
            <a:ext cx="2125195" cy="2840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 anchor="b">
            <a:normAutofit/>
          </a:bodyPr>
          <a:lstStyle/>
          <a:p>
            <a:r>
              <a:rPr lang="bg-BG" dirty="0"/>
              <a:t>И ЛЕПИМ,</a:t>
            </a:r>
            <a:endParaRPr lang="en-US" dirty="0"/>
          </a:p>
        </p:txBody>
      </p:sp>
      <p:pic>
        <p:nvPicPr>
          <p:cNvPr id="6" name="Content Placeholder 5" descr="A group of children sitting at a table&#10;&#10;Description automatically generated">
            <a:extLst>
              <a:ext uri="{FF2B5EF4-FFF2-40B4-BE49-F238E27FC236}">
                <a16:creationId xmlns:a16="http://schemas.microsoft.com/office/drawing/2014/main" id="{1E9DAAB7-C8D2-8957-CEE7-74C1A5CEE9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71994" y="2326889"/>
            <a:ext cx="2824006" cy="3774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 group of colorful felt flowers&#10;&#10;Description automatically generated">
            <a:extLst>
              <a:ext uri="{FF2B5EF4-FFF2-40B4-BE49-F238E27FC236}">
                <a16:creationId xmlns:a16="http://schemas.microsoft.com/office/drawing/2014/main" id="{A68A6C09-C76C-38C4-69AB-7EE02071A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025" y="736988"/>
            <a:ext cx="35052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105" y="76901"/>
            <a:ext cx="7043617" cy="866948"/>
          </a:xfrm>
        </p:spPr>
        <p:txBody>
          <a:bodyPr/>
          <a:lstStyle/>
          <a:p>
            <a:r>
              <a:rPr lang="bg-BG" dirty="0"/>
              <a:t>ПЕЕМ И ТВОРИМ,</a:t>
            </a:r>
            <a:endParaRPr lang="en-US" dirty="0"/>
          </a:p>
        </p:txBody>
      </p:sp>
      <p:pic>
        <p:nvPicPr>
          <p:cNvPr id="18" name="Content Placeholder 17" descr="A window with many hearts on it&#10;&#10;Description automatically generated">
            <a:extLst>
              <a:ext uri="{FF2B5EF4-FFF2-40B4-BE49-F238E27FC236}">
                <a16:creationId xmlns:a16="http://schemas.microsoft.com/office/drawing/2014/main" id="{7B6C3A0D-6DE7-B2AF-FEFF-050971EAAE13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2260938" y="2312194"/>
            <a:ext cx="2985613" cy="2233612"/>
          </a:xfrm>
        </p:spPr>
      </p:pic>
      <p:pic>
        <p:nvPicPr>
          <p:cNvPr id="20" name="Picture 19" descr="A child holding a drawing&#10;&#10;Description automatically generated">
            <a:extLst>
              <a:ext uri="{FF2B5EF4-FFF2-40B4-BE49-F238E27FC236}">
                <a16:creationId xmlns:a16="http://schemas.microsoft.com/office/drawing/2014/main" id="{AE7EEFEC-42AC-F5FF-895A-88C2AA559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2219"/>
            <a:ext cx="4355823" cy="3258700"/>
          </a:xfrm>
          <a:prstGeom prst="rect">
            <a:avLst/>
          </a:prstGeom>
        </p:spPr>
      </p:pic>
      <p:pic>
        <p:nvPicPr>
          <p:cNvPr id="22" name="Picture 21" descr="A child holding a toy&#10;&#10;Description automatically generated">
            <a:extLst>
              <a:ext uri="{FF2B5EF4-FFF2-40B4-BE49-F238E27FC236}">
                <a16:creationId xmlns:a16="http://schemas.microsoft.com/office/drawing/2014/main" id="{755C0B99-0D83-A83E-6630-50E6D1FC4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986237"/>
            <a:ext cx="2619737" cy="26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/>
          <a:lstStyle/>
          <a:p>
            <a:r>
              <a:rPr lang="bg-BG" dirty="0"/>
              <a:t>УЧИМ</a:t>
            </a:r>
            <a:endParaRPr lang="en-US" dirty="0"/>
          </a:p>
        </p:txBody>
      </p:sp>
      <p:pic>
        <p:nvPicPr>
          <p:cNvPr id="5" name="Content Placeholder 4" descr="A young child sitting at a table with paper on it&#10;&#10;Description automatically generated">
            <a:extLst>
              <a:ext uri="{FF2B5EF4-FFF2-40B4-BE49-F238E27FC236}">
                <a16:creationId xmlns:a16="http://schemas.microsoft.com/office/drawing/2014/main" id="{B98332F3-4CF2-DA95-015A-F8A8359AA3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64545" y="2303463"/>
            <a:ext cx="2782659" cy="3719512"/>
          </a:xfrm>
        </p:spPr>
      </p:pic>
      <p:pic>
        <p:nvPicPr>
          <p:cNvPr id="7" name="Content Placeholder 6" descr="A child sitting at a table with a table full of small plastic blocks&#10;&#10;Description automatically generated">
            <a:extLst>
              <a:ext uri="{FF2B5EF4-FFF2-40B4-BE49-F238E27FC236}">
                <a16:creationId xmlns:a16="http://schemas.microsoft.com/office/drawing/2014/main" id="{6D4D8C9D-B964-1B57-4BFC-639EC347FD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318563" y="970568"/>
            <a:ext cx="3286125" cy="2458432"/>
          </a:xfrm>
        </p:spPr>
      </p:pic>
      <p:pic>
        <p:nvPicPr>
          <p:cNvPr id="9" name="Picture 8" descr="A child looking at a piece of paper&#10;&#10;Description automatically generated">
            <a:extLst>
              <a:ext uri="{FF2B5EF4-FFF2-40B4-BE49-F238E27FC236}">
                <a16:creationId xmlns:a16="http://schemas.microsoft.com/office/drawing/2014/main" id="{2EE7F114-D041-AE95-A4C8-5E23EB48C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824" y="3564933"/>
            <a:ext cx="2274864" cy="304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5393"/>
            <a:ext cx="7631709" cy="1091627"/>
          </a:xfrm>
        </p:spPr>
        <p:txBody>
          <a:bodyPr/>
          <a:lstStyle/>
          <a:p>
            <a:r>
              <a:rPr lang="bg-BG" dirty="0"/>
              <a:t>И ТАНЦУВАМЕ,</a:t>
            </a:r>
            <a:endParaRPr lang="en-US" dirty="0"/>
          </a:p>
        </p:txBody>
      </p:sp>
      <p:pic>
        <p:nvPicPr>
          <p:cNvPr id="12" name="Content Placeholder 11" descr="A group of children holding hands&#10;&#10;Description automatically generated">
            <a:extLst>
              <a:ext uri="{FF2B5EF4-FFF2-40B4-BE49-F238E27FC236}">
                <a16:creationId xmlns:a16="http://schemas.microsoft.com/office/drawing/2014/main" id="{21A8C595-060A-9CEF-B3E6-109741A274AE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1002109" y="2303463"/>
            <a:ext cx="3107531" cy="4143375"/>
          </a:xfrm>
        </p:spPr>
      </p:pic>
      <p:pic>
        <p:nvPicPr>
          <p:cNvPr id="9" name="Content Placeholder 8" descr="A child in a tutu holding her hands up&#10;&#10;Description automatically generated">
            <a:extLst>
              <a:ext uri="{FF2B5EF4-FFF2-40B4-BE49-F238E27FC236}">
                <a16:creationId xmlns:a16="http://schemas.microsoft.com/office/drawing/2014/main" id="{C2CECD7E-03DF-6E64-BCCB-F452D076D3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113650" y="2303463"/>
            <a:ext cx="3099762" cy="4143375"/>
          </a:xfrm>
        </p:spPr>
      </p:pic>
      <p:pic>
        <p:nvPicPr>
          <p:cNvPr id="7" name="Picture Placeholder 6" descr="A child and child hugging&#10;&#10;Description automatically generated">
            <a:extLst>
              <a:ext uri="{FF2B5EF4-FFF2-40B4-BE49-F238E27FC236}">
                <a16:creationId xmlns:a16="http://schemas.microsoft.com/office/drawing/2014/main" id="{18BD426C-A8DC-E2B2-9951-C85C0B15E2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3775" r="137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0883"/>
            <a:ext cx="7843837" cy="1012782"/>
          </a:xfrm>
        </p:spPr>
        <p:txBody>
          <a:bodyPr/>
          <a:lstStyle/>
          <a:p>
            <a:r>
              <a:rPr lang="bg-BG" dirty="0"/>
              <a:t>ИГРАЕМ И ЛУДУВАМЕ!</a:t>
            </a:r>
            <a:endParaRPr lang="en-US" dirty="0"/>
          </a:p>
        </p:txBody>
      </p:sp>
      <p:pic>
        <p:nvPicPr>
          <p:cNvPr id="9" name="Picture Placeholder 8" descr="A child holding a pink paper over her eyes&#10;&#10;Description automatically generated">
            <a:extLst>
              <a:ext uri="{FF2B5EF4-FFF2-40B4-BE49-F238E27FC236}">
                <a16:creationId xmlns:a16="http://schemas.microsoft.com/office/drawing/2014/main" id="{15B3C47A-ADCA-D115-9731-EFD81CB01E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9664" b="9664"/>
          <a:stretch>
            <a:fillRect/>
          </a:stretch>
        </p:blipFill>
        <p:spPr/>
      </p:pic>
      <p:pic>
        <p:nvPicPr>
          <p:cNvPr id="15" name="Picture 14" descr="Two boys playing with toys&#10;&#10;Description automatically generated">
            <a:extLst>
              <a:ext uri="{FF2B5EF4-FFF2-40B4-BE49-F238E27FC236}">
                <a16:creationId xmlns:a16="http://schemas.microsoft.com/office/drawing/2014/main" id="{F5B54F55-2130-CEF6-F1C8-E74330661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903" y="1792148"/>
            <a:ext cx="4139368" cy="49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/>
          <a:lstStyle/>
          <a:p>
            <a:r>
              <a:rPr lang="bg-BG" dirty="0"/>
              <a:t>РЕДИМ</a:t>
            </a:r>
            <a:endParaRPr lang="en-US" dirty="0"/>
          </a:p>
        </p:txBody>
      </p:sp>
      <p:pic>
        <p:nvPicPr>
          <p:cNvPr id="5" name="Content Placeholder 4" descr="A child playing with a board game&#10;&#10;Description automatically generated">
            <a:extLst>
              <a:ext uri="{FF2B5EF4-FFF2-40B4-BE49-F238E27FC236}">
                <a16:creationId xmlns:a16="http://schemas.microsoft.com/office/drawing/2014/main" id="{CFDC9C4C-AD01-7FF8-5548-2C8090207C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05008" y="2303463"/>
            <a:ext cx="4521259" cy="3960812"/>
          </a:xfrm>
        </p:spPr>
      </p:pic>
      <p:pic>
        <p:nvPicPr>
          <p:cNvPr id="9" name="Content Placeholder 8" descr="A group of kids playing a board game&#10;&#10;Description automatically generated">
            <a:extLst>
              <a:ext uri="{FF2B5EF4-FFF2-40B4-BE49-F238E27FC236}">
                <a16:creationId xmlns:a16="http://schemas.microsoft.com/office/drawing/2014/main" id="{390FA8F3-B0A1-EAD5-D70A-4E249C733469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4"/>
          <a:stretch>
            <a:fillRect/>
          </a:stretch>
        </p:blipFill>
        <p:spPr>
          <a:xfrm>
            <a:off x="7035797" y="2303462"/>
            <a:ext cx="4389441" cy="3960811"/>
          </a:xfrm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{B59B5A26-B1EA-45DA-80B7-63DAEDA9A458}tf78438558_win32</Template>
  <TotalTime>1593</TotalTime>
  <Words>417</Words>
  <Application>Microsoft Office PowerPoint</Application>
  <PresentationFormat>Широк екран</PresentationFormat>
  <Paragraphs>46</Paragraphs>
  <Slides>18</Slides>
  <Notes>17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Sabon Next LT</vt:lpstr>
      <vt:lpstr>Custom</vt:lpstr>
      <vt:lpstr>„римуваме и лудуваме“ ДГ ЗВЪНЧЕ гр. Етрополе</vt:lpstr>
      <vt:lpstr>Цел, задачи, дейности</vt:lpstr>
      <vt:lpstr>РЕЖЕМ</vt:lpstr>
      <vt:lpstr>И ЛЕПИМ,</vt:lpstr>
      <vt:lpstr>ПЕЕМ И ТВОРИМ,</vt:lpstr>
      <vt:lpstr>УЧИМ</vt:lpstr>
      <vt:lpstr>И ТАНЦУВАМЕ,</vt:lpstr>
      <vt:lpstr>ИГРАЕМ И ЛУДУВАМЕ!</vt:lpstr>
      <vt:lpstr>РЕДИМ</vt:lpstr>
      <vt:lpstr>ИЛИ РИСУВАМЕ,</vt:lpstr>
      <vt:lpstr>ЧЕСТО МОДЕЛИРАМЕ,</vt:lpstr>
      <vt:lpstr>ИЛИ ПЪК КОНСТРУИРАМЕ,</vt:lpstr>
      <vt:lpstr>ИЛИ ДОРИ ФРИЗИРАМЕ!</vt:lpstr>
      <vt:lpstr>Но най-много от всичко се стараем да римуваме!</vt:lpstr>
      <vt:lpstr>Ето така:</vt:lpstr>
      <vt:lpstr>Презентация на PowerPoint</vt:lpstr>
      <vt:lpstr>А може и така:</vt:lpstr>
      <vt:lpstr>ЦЕЛ НА игрите с рими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 presentation</dc:title>
  <dc:creator>Galya Nikolova-Zankova</dc:creator>
  <cp:lastModifiedBy>ISVP</cp:lastModifiedBy>
  <cp:revision>15</cp:revision>
  <dcterms:created xsi:type="dcterms:W3CDTF">2024-03-09T10:19:01Z</dcterms:created>
  <dcterms:modified xsi:type="dcterms:W3CDTF">2024-05-30T09:30:50Z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