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Без стил, без мрежа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5ABE3143-C989-BC45-BE3E-A17BDBEF28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Подзаглавие 2">
            <a:extLst>
              <a:ext uri="{FF2B5EF4-FFF2-40B4-BE49-F238E27FC236}">
                <a16:creationId xmlns:a16="http://schemas.microsoft.com/office/drawing/2014/main" id="{DA4CB9E3-4E64-C3D9-DB7A-1585BA5E24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572AE5CF-B444-2CEE-E0D7-6E8A6E92F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5/30/2024</a:t>
            </a:fld>
            <a:endParaRPr lang="en-US" dirty="0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A75E7C66-433A-069E-BDD3-15FDF7D5E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EDF677BA-34C3-D18C-346C-43DB54472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537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FD353A24-D71A-6102-A401-D38308762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8147569D-B2B8-3EC3-B74B-B702E2503F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493878BB-340C-38EC-84F8-1EE6D7A07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5/30/2024</a:t>
            </a:fld>
            <a:endParaRPr lang="en-US" dirty="0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1F2D4C4C-62B0-EB36-AE29-C444B5E88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09425F14-5C01-96BB-9651-0D0AB3E20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970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>
            <a:extLst>
              <a:ext uri="{FF2B5EF4-FFF2-40B4-BE49-F238E27FC236}">
                <a16:creationId xmlns:a16="http://schemas.microsoft.com/office/drawing/2014/main" id="{11145FD1-98A2-4DB6-42C0-DD5E9A3B5C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вертикален текст 2">
            <a:extLst>
              <a:ext uri="{FF2B5EF4-FFF2-40B4-BE49-F238E27FC236}">
                <a16:creationId xmlns:a16="http://schemas.microsoft.com/office/drawing/2014/main" id="{8BE043E0-DC34-057E-D766-30136AF816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22FC8365-6794-87CE-86ED-97DF2F100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5/30/2024</a:t>
            </a:fld>
            <a:endParaRPr lang="en-US" dirty="0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D7D28C5A-82AC-1724-058C-D92733349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5B3FF470-99B8-D4A1-765C-F671510CD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518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12BE74DF-F0B1-1146-7759-6C27AAFB8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B0088D33-3831-7DB0-5FAA-BDC85C03F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79F98243-22D4-B150-3356-4B0948F87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5/30/2024</a:t>
            </a:fld>
            <a:endParaRPr lang="en-US" dirty="0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1CAD806E-3D0B-B5AA-F5C8-9352F27AD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18AA6B43-E278-F0D6-F071-240FAF203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158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9B4FE0B-34DE-3B26-8810-EA2094E59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3E4D97D6-E45D-005D-295A-0F95B4115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F81F7D28-AA4D-B075-60AD-673002A1D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5/30/2024</a:t>
            </a:fld>
            <a:endParaRPr lang="en-US" dirty="0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BD87A563-4BD2-4539-9CC5-AAF806304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F7D78979-546E-0707-F000-863437EA9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263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2C10983C-F1B4-E391-40EC-61C90D393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F3FDB8D2-EEE5-98AF-8A5D-9495C81FCB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41BEC758-39CE-2DBB-AF49-D750B7A21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27B7CBBB-4222-7C46-E366-E7C4A396A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5/30/2024</a:t>
            </a:fld>
            <a:endParaRPr lang="en-US" dirty="0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B2E236C5-9A20-1281-3BE0-D9FF4BD7F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E95F749D-645D-C13D-9FC5-F8E9A6355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482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44F7FEA2-C35C-CAD0-1872-9126EAFD7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436CB837-EA5C-CFA6-FAC0-CC443375A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>
            <a:extLst>
              <a:ext uri="{FF2B5EF4-FFF2-40B4-BE49-F238E27FC236}">
                <a16:creationId xmlns:a16="http://schemas.microsoft.com/office/drawing/2014/main" id="{6AC50F58-D3A8-42AB-2A2C-A23F084CB4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Текстов контейнер 4">
            <a:extLst>
              <a:ext uri="{FF2B5EF4-FFF2-40B4-BE49-F238E27FC236}">
                <a16:creationId xmlns:a16="http://schemas.microsoft.com/office/drawing/2014/main" id="{363AB87F-353E-3892-9DBD-0E1A0D82CE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>
            <a:extLst>
              <a:ext uri="{FF2B5EF4-FFF2-40B4-BE49-F238E27FC236}">
                <a16:creationId xmlns:a16="http://schemas.microsoft.com/office/drawing/2014/main" id="{49F4EC78-F8DA-8FA1-BBFE-C74E48B9EB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7" name="Контейнер за дата 6">
            <a:extLst>
              <a:ext uri="{FF2B5EF4-FFF2-40B4-BE49-F238E27FC236}">
                <a16:creationId xmlns:a16="http://schemas.microsoft.com/office/drawing/2014/main" id="{0B854466-731A-670A-6968-8EEEAA0AB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5/30/2024</a:t>
            </a:fld>
            <a:endParaRPr lang="en-US" dirty="0"/>
          </a:p>
        </p:txBody>
      </p:sp>
      <p:sp>
        <p:nvSpPr>
          <p:cNvPr id="8" name="Контейнер за долния колонтитул 7">
            <a:extLst>
              <a:ext uri="{FF2B5EF4-FFF2-40B4-BE49-F238E27FC236}">
                <a16:creationId xmlns:a16="http://schemas.microsoft.com/office/drawing/2014/main" id="{9BFA9668-7B32-0DC9-8CA2-3C9F27244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Контейнер за номер на слайда 8">
            <a:extLst>
              <a:ext uri="{FF2B5EF4-FFF2-40B4-BE49-F238E27FC236}">
                <a16:creationId xmlns:a16="http://schemas.microsoft.com/office/drawing/2014/main" id="{A1D51A2A-87C2-AD15-D8E5-FDFFFDC14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745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77473470-3D1F-DBD2-3DAA-2E853463B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дата 2">
            <a:extLst>
              <a:ext uri="{FF2B5EF4-FFF2-40B4-BE49-F238E27FC236}">
                <a16:creationId xmlns:a16="http://schemas.microsoft.com/office/drawing/2014/main" id="{D877B6FA-474A-4F61-73F1-55A6A5FA9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5/30/2024</a:t>
            </a:fld>
            <a:endParaRPr lang="en-US" dirty="0"/>
          </a:p>
        </p:txBody>
      </p:sp>
      <p:sp>
        <p:nvSpPr>
          <p:cNvPr id="4" name="Контейнер за долния колонтитул 3">
            <a:extLst>
              <a:ext uri="{FF2B5EF4-FFF2-40B4-BE49-F238E27FC236}">
                <a16:creationId xmlns:a16="http://schemas.microsoft.com/office/drawing/2014/main" id="{05F620B0-2E44-82CF-C169-EE5C657A0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Контейнер за номер на слайда 4">
            <a:extLst>
              <a:ext uri="{FF2B5EF4-FFF2-40B4-BE49-F238E27FC236}">
                <a16:creationId xmlns:a16="http://schemas.microsoft.com/office/drawing/2014/main" id="{C6521E76-A84A-1E36-AA3E-B11CF973A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14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>
            <a:extLst>
              <a:ext uri="{FF2B5EF4-FFF2-40B4-BE49-F238E27FC236}">
                <a16:creationId xmlns:a16="http://schemas.microsoft.com/office/drawing/2014/main" id="{1E2F1C05-C252-09C9-DAD9-0F7F553B2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5/30/2024</a:t>
            </a:fld>
            <a:endParaRPr lang="en-US" dirty="0"/>
          </a:p>
        </p:txBody>
      </p:sp>
      <p:sp>
        <p:nvSpPr>
          <p:cNvPr id="3" name="Контейнер за долния колонтитул 2">
            <a:extLst>
              <a:ext uri="{FF2B5EF4-FFF2-40B4-BE49-F238E27FC236}">
                <a16:creationId xmlns:a16="http://schemas.microsoft.com/office/drawing/2014/main" id="{E2CF84EC-2606-CDAB-B26C-326807132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Контейнер за номер на слайда 3">
            <a:extLst>
              <a:ext uri="{FF2B5EF4-FFF2-40B4-BE49-F238E27FC236}">
                <a16:creationId xmlns:a16="http://schemas.microsoft.com/office/drawing/2014/main" id="{F85CF52B-1ACD-C918-663A-2EEF6B0B7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37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8239BE99-522D-44FE-221D-7F754DE62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id="{09CC2A0D-3F46-53CA-D91C-8FE38C1E0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46C8F57F-7756-5447-279B-A719002476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8D9853EC-898F-F290-5693-866E34E05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5/30/2024</a:t>
            </a:fld>
            <a:endParaRPr lang="en-US" dirty="0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AF32D925-22FE-B10E-F803-451682FD1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9C8F4416-24F0-E310-9EC8-F3E17E370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399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3B92A2DA-C551-166D-A9C1-614A06F70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/>
              <a:t>Редакт. стил загл. образец</a:t>
            </a:r>
          </a:p>
        </p:txBody>
      </p:sp>
      <p:sp>
        <p:nvSpPr>
          <p:cNvPr id="3" name="Контейнер за картина 2">
            <a:extLst>
              <a:ext uri="{FF2B5EF4-FFF2-40B4-BE49-F238E27FC236}">
                <a16:creationId xmlns:a16="http://schemas.microsoft.com/office/drawing/2014/main" id="{5BD246F1-479F-EE3C-1E09-8AED01A2D5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id="{77C26728-8131-91D0-B893-DD8480D5C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>
            <a:extLst>
              <a:ext uri="{FF2B5EF4-FFF2-40B4-BE49-F238E27FC236}">
                <a16:creationId xmlns:a16="http://schemas.microsoft.com/office/drawing/2014/main" id="{A90A314C-9AA4-CED0-CDFA-C96EA7B0F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5/30/2024</a:t>
            </a:fld>
            <a:endParaRPr lang="en-US" dirty="0"/>
          </a:p>
        </p:txBody>
      </p:sp>
      <p:sp>
        <p:nvSpPr>
          <p:cNvPr id="6" name="Контейнер за долния колонтитул 5">
            <a:extLst>
              <a:ext uri="{FF2B5EF4-FFF2-40B4-BE49-F238E27FC236}">
                <a16:creationId xmlns:a16="http://schemas.microsoft.com/office/drawing/2014/main" id="{DEFF24A4-CB4E-7586-C7F1-FFF824211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Контейнер за номер на слайда 6">
            <a:extLst>
              <a:ext uri="{FF2B5EF4-FFF2-40B4-BE49-F238E27FC236}">
                <a16:creationId xmlns:a16="http://schemas.microsoft.com/office/drawing/2014/main" id="{FBD7BA48-17E2-840D-A8D4-50C64A487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746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>
            <a:extLst>
              <a:ext uri="{FF2B5EF4-FFF2-40B4-BE49-F238E27FC236}">
                <a16:creationId xmlns:a16="http://schemas.microsoft.com/office/drawing/2014/main" id="{EEADA58A-675A-87B1-7620-8BAED411A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</a:p>
        </p:txBody>
      </p:sp>
      <p:sp>
        <p:nvSpPr>
          <p:cNvPr id="3" name="Текстов контейнер 2">
            <a:extLst>
              <a:ext uri="{FF2B5EF4-FFF2-40B4-BE49-F238E27FC236}">
                <a16:creationId xmlns:a16="http://schemas.microsoft.com/office/drawing/2014/main" id="{B518580A-699F-53FB-13DF-34C93A677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>
            <a:extLst>
              <a:ext uri="{FF2B5EF4-FFF2-40B4-BE49-F238E27FC236}">
                <a16:creationId xmlns:a16="http://schemas.microsoft.com/office/drawing/2014/main" id="{8E270562-F7D8-7550-8D3F-84A16D57AB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5/30/2024</a:t>
            </a:fld>
            <a:endParaRPr lang="en-US" dirty="0"/>
          </a:p>
        </p:txBody>
      </p:sp>
      <p:sp>
        <p:nvSpPr>
          <p:cNvPr id="5" name="Контейнер за долния колонтитул 4">
            <a:extLst>
              <a:ext uri="{FF2B5EF4-FFF2-40B4-BE49-F238E27FC236}">
                <a16:creationId xmlns:a16="http://schemas.microsoft.com/office/drawing/2014/main" id="{A12688B3-E800-798E-EF7A-FDF77ADE88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Контейнер за номер на слайда 5">
            <a:extLst>
              <a:ext uri="{FF2B5EF4-FFF2-40B4-BE49-F238E27FC236}">
                <a16:creationId xmlns:a16="http://schemas.microsoft.com/office/drawing/2014/main" id="{2B1E86B7-2F25-3366-2FA9-30FEE2077E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7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Картина 2">
            <a:extLst>
              <a:ext uri="{FF2B5EF4-FFF2-40B4-BE49-F238E27FC236}">
                <a16:creationId xmlns:a16="http://schemas.microsoft.com/office/drawing/2014/main" id="{80FA9707-B9B2-D242-6DEC-76F5849B40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120" y="0"/>
            <a:ext cx="11962614" cy="1937265"/>
          </a:xfrm>
          <a:prstGeom prst="rect">
            <a:avLst/>
          </a:prstGeom>
        </p:spPr>
      </p:pic>
      <p:sp>
        <p:nvSpPr>
          <p:cNvPr id="7" name="Текстово поле 6">
            <a:extLst>
              <a:ext uri="{FF2B5EF4-FFF2-40B4-BE49-F238E27FC236}">
                <a16:creationId xmlns:a16="http://schemas.microsoft.com/office/drawing/2014/main" id="{D9DDB817-1046-9DF3-095A-5514FEEC79D7}"/>
              </a:ext>
            </a:extLst>
          </p:cNvPr>
          <p:cNvSpPr txBox="1"/>
          <p:nvPr/>
        </p:nvSpPr>
        <p:spPr>
          <a:xfrm>
            <a:off x="367643" y="2537910"/>
            <a:ext cx="11719089" cy="18176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bg-BG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Обща информация за проекта: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bg-BG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Проектът е насочен към осигуряване на по-високо качество и по-добър достъп до образование на деца и ученици със специални образователни потребности, с хронични заболявания, в риск и с изявени дарби в системата на предучилищното и училищното образование чрез предоставяне на допълнителна подкрепа за личностно развитие.</a:t>
            </a:r>
          </a:p>
        </p:txBody>
      </p:sp>
      <p:sp>
        <p:nvSpPr>
          <p:cNvPr id="9" name="Текстово поле 8">
            <a:extLst>
              <a:ext uri="{FF2B5EF4-FFF2-40B4-BE49-F238E27FC236}">
                <a16:creationId xmlns:a16="http://schemas.microsoft.com/office/drawing/2014/main" id="{07FF1A47-A5E0-8D4A-50E6-C134372A3D66}"/>
              </a:ext>
            </a:extLst>
          </p:cNvPr>
          <p:cNvSpPr txBox="1"/>
          <p:nvPr/>
        </p:nvSpPr>
        <p:spPr>
          <a:xfrm>
            <a:off x="367643" y="4601420"/>
            <a:ext cx="11719088" cy="1457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bg-BG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Основната цел </a:t>
            </a:r>
            <a:r>
              <a:rPr lang="bg-BG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проекта е насочена към насърчаване и разгръщане на потенциала за личностно развитие на деца и ученици със специални образователни потребности, с хронични заболявания, в риск и с изявени дарби чрез допълнителна подкрепа, с оглед успешната им реализация и социализация.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bg-B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67776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Картина 14">
            <a:extLst>
              <a:ext uri="{FF2B5EF4-FFF2-40B4-BE49-F238E27FC236}">
                <a16:creationId xmlns:a16="http://schemas.microsoft.com/office/drawing/2014/main" id="{92FE4937-AEDE-F03E-280D-7A1FBFFA5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2" y="119799"/>
            <a:ext cx="11763375" cy="1860525"/>
          </a:xfrm>
          <a:prstGeom prst="rect">
            <a:avLst/>
          </a:prstGeom>
        </p:spPr>
      </p:pic>
      <p:sp>
        <p:nvSpPr>
          <p:cNvPr id="17" name="Текстово поле 16">
            <a:extLst>
              <a:ext uri="{FF2B5EF4-FFF2-40B4-BE49-F238E27FC236}">
                <a16:creationId xmlns:a16="http://schemas.microsoft.com/office/drawing/2014/main" id="{DFBC1135-8B10-B05D-CF02-37B1183BC4C9}"/>
              </a:ext>
            </a:extLst>
          </p:cNvPr>
          <p:cNvSpPr txBox="1"/>
          <p:nvPr/>
        </p:nvSpPr>
        <p:spPr>
          <a:xfrm>
            <a:off x="214310" y="1980324"/>
            <a:ext cx="11763375" cy="2813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bg-BG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Специфичните цели на проекта са:</a:t>
            </a:r>
            <a:endParaRPr lang="bg-BG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bg-BG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приобщаване на деца и ученици със специални образователни потребности, с хронични заболявания, в риск и с изявени дарби – с доказани постижения в науките, изкуствата и спорта, в детски градини и училища, осигуряващи обучение за придобиване на основна степен на образование, в системата на предучилищното и училищното образование чрез предоставяне на допълнителна подкрепа за личностно развитие, включително чрез оборудване на специализирани кабинети и разработване на дидактически материали за работа с деца и ученици със специални образователни потребности, с хронични заболявания, в риск и с изявени дарби;</a:t>
            </a:r>
            <a:endParaRPr lang="bg-BG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Текстово поле 18">
            <a:extLst>
              <a:ext uri="{FF2B5EF4-FFF2-40B4-BE49-F238E27FC236}">
                <a16:creationId xmlns:a16="http://schemas.microsoft.com/office/drawing/2014/main" id="{D8A860B5-C604-72C5-E128-997B13502113}"/>
              </a:ext>
            </a:extLst>
          </p:cNvPr>
          <p:cNvSpPr txBox="1"/>
          <p:nvPr/>
        </p:nvSpPr>
        <p:spPr>
          <a:xfrm>
            <a:off x="214308" y="4688065"/>
            <a:ext cx="11763375" cy="139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bg-BG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повишаване на капацитета на институциите в системата на предучилищното и училищното образование за осъществяване на приобщаващо образование, в т.ч. чрез квалификация на педагогическите специалисти за предоставяне на допълнителна подкрепа за личностно развитие на деца и ученици със специални образователни потребности, с хронични заболявания, в риск и с изявени дарби;</a:t>
            </a:r>
            <a:endParaRPr lang="bg-BG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Текстово поле 20">
            <a:extLst>
              <a:ext uri="{FF2B5EF4-FFF2-40B4-BE49-F238E27FC236}">
                <a16:creationId xmlns:a16="http://schemas.microsoft.com/office/drawing/2014/main" id="{C2734172-7363-1764-9EDA-CA5A87450E7D}"/>
              </a:ext>
            </a:extLst>
          </p:cNvPr>
          <p:cNvSpPr txBox="1"/>
          <p:nvPr/>
        </p:nvSpPr>
        <p:spPr>
          <a:xfrm>
            <a:off x="214308" y="5975929"/>
            <a:ext cx="11763375" cy="734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превенция на насилието и агресията, създаване на сигурна училищна среда и семейна подкрепа в процеса на приобщаващото образование.</a:t>
            </a:r>
            <a:endParaRPr kumimoji="0" lang="bg-BG" sz="2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051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Картина 6">
            <a:extLst>
              <a:ext uri="{FF2B5EF4-FFF2-40B4-BE49-F238E27FC236}">
                <a16:creationId xmlns:a16="http://schemas.microsoft.com/office/drawing/2014/main" id="{08A542A2-4791-2ADA-52F6-76D62BAE4E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2" y="308335"/>
            <a:ext cx="11763375" cy="1905000"/>
          </a:xfrm>
          <a:prstGeom prst="rect">
            <a:avLst/>
          </a:prstGeom>
        </p:spPr>
      </p:pic>
      <p:sp>
        <p:nvSpPr>
          <p:cNvPr id="11" name="Текстово поле 10">
            <a:extLst>
              <a:ext uri="{FF2B5EF4-FFF2-40B4-BE49-F238E27FC236}">
                <a16:creationId xmlns:a16="http://schemas.microsoft.com/office/drawing/2014/main" id="{28C8D4A2-96CD-D094-45D8-B8E84A96663B}"/>
              </a:ext>
            </a:extLst>
          </p:cNvPr>
          <p:cNvSpPr txBox="1"/>
          <p:nvPr/>
        </p:nvSpPr>
        <p:spPr>
          <a:xfrm>
            <a:off x="214311" y="2500489"/>
            <a:ext cx="11763375" cy="21441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bg-BG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Допустими дейности по проекта:</a:t>
            </a:r>
            <a:endParaRPr lang="bg-BG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bg-BG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Дейност 3. Специализирани обучения на екипите за подкрепа за личностно развитие:</a:t>
            </a:r>
          </a:p>
          <a:p>
            <a:pPr algn="just">
              <a:spcAft>
                <a:spcPts val="800"/>
              </a:spcAft>
            </a:pPr>
            <a:r>
              <a:rPr lang="bg-BG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Поддейност</a:t>
            </a:r>
            <a:r>
              <a:rPr lang="bg-BG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3.1. Провеждане на обучения на специалисти от екипите за подкрепа за личностно развитие в детските градини и училищата по проекта, и в центровете за специална образователна подкрепа по прилагане на картата за функционална оценка и въвеждане на междусекторен подход, от обучените специалисти от РЦПППО, РЗИ и ДСП.</a:t>
            </a:r>
          </a:p>
        </p:txBody>
      </p:sp>
      <p:sp>
        <p:nvSpPr>
          <p:cNvPr id="15" name="Текстово поле 14">
            <a:extLst>
              <a:ext uri="{FF2B5EF4-FFF2-40B4-BE49-F238E27FC236}">
                <a16:creationId xmlns:a16="http://schemas.microsoft.com/office/drawing/2014/main" id="{9F33E803-B955-8B59-A880-C8511376AC2D}"/>
              </a:ext>
            </a:extLst>
          </p:cNvPr>
          <p:cNvSpPr txBox="1"/>
          <p:nvPr/>
        </p:nvSpPr>
        <p:spPr>
          <a:xfrm>
            <a:off x="214310" y="4755625"/>
            <a:ext cx="11763375" cy="1489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bg-BG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Поддейност</a:t>
            </a:r>
            <a:r>
              <a:rPr lang="bg-BG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3.2.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bg-BG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Обучения на специалисти от екипите за подкрепа за личностно развитие в детските градини, училищата и центровете за подкрепа за личностно развитие по проекта за прилагане на разработения инструмент за деца и ученици в риск.</a:t>
            </a:r>
          </a:p>
        </p:txBody>
      </p:sp>
    </p:spTree>
    <p:extLst>
      <p:ext uri="{BB962C8B-B14F-4D97-AF65-F5344CB8AC3E}">
        <p14:creationId xmlns:p14="http://schemas.microsoft.com/office/powerpoint/2010/main" val="2732723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ово поле 4">
            <a:extLst>
              <a:ext uri="{FF2B5EF4-FFF2-40B4-BE49-F238E27FC236}">
                <a16:creationId xmlns:a16="http://schemas.microsoft.com/office/drawing/2014/main" id="{849672AB-B097-C85A-9105-1B172ADB091F}"/>
              </a:ext>
            </a:extLst>
          </p:cNvPr>
          <p:cNvSpPr txBox="1"/>
          <p:nvPr/>
        </p:nvSpPr>
        <p:spPr>
          <a:xfrm>
            <a:off x="212740" y="2346252"/>
            <a:ext cx="11763375" cy="1489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bg-BG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Дейност 4. Закупуване на оборудване за допълнителна подкрепа за личностно развитие, вкл. за специализирани кабинети и помещения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bg-BG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Дейност 5. Осъществяване на дейности за личностно развитие на децата и учениците от институциите в системата на предучилищното и училищното образование по проекта:</a:t>
            </a:r>
          </a:p>
        </p:txBody>
      </p:sp>
      <p:pic>
        <p:nvPicPr>
          <p:cNvPr id="7" name="Картина 6">
            <a:extLst>
              <a:ext uri="{FF2B5EF4-FFF2-40B4-BE49-F238E27FC236}">
                <a16:creationId xmlns:a16="http://schemas.microsoft.com/office/drawing/2014/main" id="{D77A9896-E873-91B5-835F-9F6C5DF456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741" y="176360"/>
            <a:ext cx="11763375" cy="1905000"/>
          </a:xfrm>
          <a:prstGeom prst="rect">
            <a:avLst/>
          </a:prstGeom>
        </p:spPr>
      </p:pic>
      <p:sp>
        <p:nvSpPr>
          <p:cNvPr id="11" name="Текстово поле 10">
            <a:extLst>
              <a:ext uri="{FF2B5EF4-FFF2-40B4-BE49-F238E27FC236}">
                <a16:creationId xmlns:a16="http://schemas.microsoft.com/office/drawing/2014/main" id="{2E52C684-220D-2ED4-3068-54F6BB012DC8}"/>
              </a:ext>
            </a:extLst>
          </p:cNvPr>
          <p:cNvSpPr txBox="1"/>
          <p:nvPr/>
        </p:nvSpPr>
        <p:spPr>
          <a:xfrm>
            <a:off x="212740" y="3836212"/>
            <a:ext cx="11763374" cy="21486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bg-BG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Поддейност</a:t>
            </a:r>
            <a:r>
              <a:rPr lang="bg-BG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5.3. Дейности за стимулиране овладяването на ключови компетентности и за формиране на личностни качества и социални компетентности чрез прилагане на </a:t>
            </a:r>
            <a:r>
              <a:rPr lang="bg-BG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компетентностния</a:t>
            </a:r>
            <a:r>
              <a:rPr lang="bg-BG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подход с цел подготовка за самостоятелен и независим живот и за личностна реализация;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bg-BG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Поддейност</a:t>
            </a:r>
            <a:r>
              <a:rPr lang="bg-BG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5.4. Осигуряване на допълнителен персонал от педагогически специалисти и от други специалисти, в т.ч. помощници на учителя, в детските градини и училищата по проекта за предоставяне на допълнителна подкрепа за личностно развитие на деца и ученици.</a:t>
            </a:r>
          </a:p>
        </p:txBody>
      </p:sp>
    </p:spTree>
    <p:extLst>
      <p:ext uri="{BB962C8B-B14F-4D97-AF65-F5344CB8AC3E}">
        <p14:creationId xmlns:p14="http://schemas.microsoft.com/office/powerpoint/2010/main" val="25081830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</TotalTime>
  <Words>520</Words>
  <Application>Microsoft Office PowerPoint</Application>
  <PresentationFormat>Широк екран</PresentationFormat>
  <Paragraphs>17</Paragraphs>
  <Slides>4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на Office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PowerPoint</dc:title>
  <dc:creator>ISVP</dc:creator>
  <cp:lastModifiedBy>ISVP</cp:lastModifiedBy>
  <cp:revision>5</cp:revision>
  <dcterms:created xsi:type="dcterms:W3CDTF">2024-05-30T06:40:51Z</dcterms:created>
  <dcterms:modified xsi:type="dcterms:W3CDTF">2024-05-30T09:09:12Z</dcterms:modified>
</cp:coreProperties>
</file>