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57" r:id="rId5"/>
    <p:sldId id="284" r:id="rId6"/>
    <p:sldId id="289" r:id="rId7"/>
    <p:sldId id="285" r:id="rId8"/>
    <p:sldId id="282" r:id="rId9"/>
    <p:sldId id="258" r:id="rId10"/>
    <p:sldId id="259" r:id="rId11"/>
    <p:sldId id="260" r:id="rId12"/>
    <p:sldId id="288" r:id="rId13"/>
    <p:sldId id="261" r:id="rId14"/>
    <p:sldId id="287" r:id="rId15"/>
    <p:sldId id="286" r:id="rId16"/>
    <p:sldId id="267" r:id="rId17"/>
    <p:sldId id="268" r:id="rId18"/>
    <p:sldId id="270" r:id="rId19"/>
    <p:sldId id="272" r:id="rId20"/>
    <p:sldId id="273" r:id="rId21"/>
    <p:sldId id="279" r:id="rId22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53"/>
    <a:srgbClr val="EFFA8A"/>
    <a:srgbClr val="F2F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, без мрежа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Без стил, мрежа в таблица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17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0952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888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7924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6484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304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3698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5267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562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18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6618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217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53"/>
            </a:gs>
            <a:gs pos="39999">
              <a:srgbClr val="EFFA8A"/>
            </a:gs>
            <a:gs pos="70000">
              <a:srgbClr val="F2F6BA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755B9-EF6B-4FA1-BD2C-ECD54A37DCF6}" type="datetimeFigureOut">
              <a:rPr lang="bg-BG" smtClean="0"/>
              <a:t>31.5.2024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52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741436"/>
              </p:ext>
            </p:extLst>
          </p:nvPr>
        </p:nvGraphicFramePr>
        <p:xfrm>
          <a:off x="1619672" y="2463285"/>
          <a:ext cx="6096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endParaRPr lang="bg-BG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Текстово поле 9"/>
          <p:cNvSpPr txBox="1"/>
          <p:nvPr/>
        </p:nvSpPr>
        <p:spPr>
          <a:xfrm>
            <a:off x="1187623" y="5651524"/>
            <a:ext cx="691276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bg-BG" sz="2600" dirty="0">
                <a:latin typeface="Monotype Corsiva" pitchFamily="66" charset="0"/>
                <a:cs typeface="Times New Roman" pitchFamily="18" charset="0"/>
              </a:rPr>
              <a:t>„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Децата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са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като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пеперудите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понесени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от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вятъра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.</a:t>
            </a: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359532" y="621700"/>
            <a:ext cx="8568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i="1" dirty="0">
                <a:latin typeface="Times New Roman" pitchFamily="18" charset="0"/>
                <a:cs typeface="Times New Roman" pitchFamily="18" charset="0"/>
              </a:rPr>
              <a:t>Детска градина „Звънче“ гр. Етрополе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660" y="620688"/>
            <a:ext cx="591889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35598B5F-7672-0706-100E-A63C5FDA6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1757362"/>
            <a:ext cx="6191250" cy="3343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480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427597" y="1263551"/>
            <a:ext cx="2595734" cy="33775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g-BG" sz="1800" dirty="0">
                <a:latin typeface="Times New Roman" pitchFamily="18" charset="0"/>
                <a:cs typeface="Times New Roman" pitchFamily="18" charset="0"/>
              </a:rPr>
              <a:t>Стимулира по естествен начин активното общуване между учител и дете, активира вниманието на групата, ангажира участието и уменията за себеизразяване на детето,  подобрява сътрудничеството и дисциплината.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403348"/>
              </p:ext>
            </p:extLst>
          </p:nvPr>
        </p:nvGraphicFramePr>
        <p:xfrm>
          <a:off x="1677464" y="624014"/>
          <a:ext cx="6096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492410" y="2468259"/>
            <a:ext cx="4656211" cy="3265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602287" y="1568674"/>
            <a:ext cx="3689690" cy="2767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Контейнер за съдържание 2"/>
          <p:cNvSpPr txBox="1">
            <a:spLocks/>
          </p:cNvSpPr>
          <p:nvPr/>
        </p:nvSpPr>
        <p:spPr>
          <a:xfrm>
            <a:off x="3344417" y="4574265"/>
            <a:ext cx="5637312" cy="2016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bg-BG" sz="1600" dirty="0"/>
          </a:p>
          <a:p>
            <a:pPr marL="0" indent="0" algn="ctr">
              <a:buNone/>
            </a:pPr>
            <a:r>
              <a:rPr lang="bg-BG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Иновацията разгръща </a:t>
            </a:r>
          </a:p>
          <a:p>
            <a:pPr marL="0" indent="0" algn="ctr">
              <a:buNone/>
            </a:pPr>
            <a:r>
              <a:rPr lang="bg-BG" sz="1800" dirty="0">
                <a:latin typeface="Times New Roman" pitchFamily="18" charset="0"/>
                <a:cs typeface="Times New Roman" pitchFamily="18" charset="0"/>
              </a:rPr>
              <a:t>артистичните умения на учителя и развива </a:t>
            </a:r>
            <a:r>
              <a:rPr lang="bg-BG" sz="1800" dirty="0" err="1">
                <a:latin typeface="Times New Roman" pitchFamily="18" charset="0"/>
                <a:cs typeface="Times New Roman" pitchFamily="18" charset="0"/>
              </a:rPr>
              <a:t>компенетностите</a:t>
            </a:r>
            <a:r>
              <a:rPr lang="bg-BG" sz="1800" dirty="0">
                <a:latin typeface="Times New Roman" pitchFamily="18" charset="0"/>
                <a:cs typeface="Times New Roman" pitchFamily="18" charset="0"/>
              </a:rPr>
              <a:t> му на партньор в един общ образователен процес, който дава възможност за работа, чрез ангажиране на множество стилове на обучение – вербален, визуален, слухов и др.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119" y="620278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97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46856" y="1628800"/>
            <a:ext cx="8229600" cy="3826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/>
              <a:t>    </a:t>
            </a:r>
          </a:p>
          <a:p>
            <a:pPr marL="0" indent="0">
              <a:buNone/>
            </a:pP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bg-BG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545341"/>
              </p:ext>
            </p:extLst>
          </p:nvPr>
        </p:nvGraphicFramePr>
        <p:xfrm>
          <a:off x="1447254" y="413747"/>
          <a:ext cx="741682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16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Детска градина „Звънче“, гр.</a:t>
                      </a:r>
                      <a:r>
                        <a:rPr lang="bg-BG" sz="24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Етрополе</a:t>
                      </a:r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авоъгълник 1"/>
          <p:cNvSpPr/>
          <p:nvPr/>
        </p:nvSpPr>
        <p:spPr>
          <a:xfrm>
            <a:off x="616465" y="1579970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Основни цели: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С помощта на музиката и изобразителното изкуство, да се стимулира желанието за възприемане на информация и интереса към учебно-възпитателната дейност при децата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Да се създаде положителен емоционален фон в работната среда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 Да се насърчи сътрудничеството между децата и родителите от различни семейства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bg-BG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Да се повишат параметрите на вниманието при децата от различните възрастови групи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0762" y="2120088"/>
            <a:ext cx="4458516" cy="3343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1459" y="332656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20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46856" y="1628800"/>
            <a:ext cx="8229600" cy="3826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/>
              <a:t>    </a:t>
            </a:r>
          </a:p>
          <a:p>
            <a:pPr marL="0" indent="0">
              <a:buNone/>
            </a:pP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bg-BG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023333"/>
              </p:ext>
            </p:extLst>
          </p:nvPr>
        </p:nvGraphicFramePr>
        <p:xfrm>
          <a:off x="1547664" y="244795"/>
          <a:ext cx="741682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16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Детска градина „Звънче“, гр.</a:t>
                      </a:r>
                      <a:r>
                        <a:rPr lang="bg-BG" sz="24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Етрополе</a:t>
                      </a:r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авоъгълник 1"/>
          <p:cNvSpPr/>
          <p:nvPr/>
        </p:nvSpPr>
        <p:spPr>
          <a:xfrm>
            <a:off x="271478" y="1187460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Групови занимания: 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 „Малкият спортист“</a:t>
            </a:r>
          </a:p>
          <a:p>
            <a:pPr algn="ctr"/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възпитаване на интерес, потребност и умение за системни занимания с физически упражнения, които  да способстват  навлизането на активната двигателна дейност в бита на подрастващите, като им осигури здравословен начин на живот; 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на „</a:t>
            </a:r>
            <a:r>
              <a:rPr lang="bg-BG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Многознайковците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algn="ctr"/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чрез жест, движения и рисуване, децата ще показват своите умения, свързани със социалната адаптация и знанията, усвоени по различните направления в детската градина.</a:t>
            </a: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26" y="3429000"/>
            <a:ext cx="3958356" cy="2968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1459" y="332656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70507"/>
            <a:ext cx="3456384" cy="2198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186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220287" y="1748813"/>
            <a:ext cx="2592288" cy="4824536"/>
          </a:xfrm>
        </p:spPr>
        <p:txBody>
          <a:bodyPr>
            <a:noAutofit/>
          </a:bodyPr>
          <a:lstStyle/>
          <a:p>
            <a:pPr lvl="0" algn="ctr">
              <a:buFont typeface="Wingdings" pitchFamily="2" charset="2"/>
              <a:buChar char="ü"/>
            </a:pPr>
            <a:r>
              <a:rPr lang="bg-BG" sz="2000" dirty="0" err="1">
                <a:latin typeface="Times New Roman" pitchFamily="18" charset="0"/>
                <a:cs typeface="Times New Roman" pitchFamily="18" charset="0"/>
              </a:rPr>
              <a:t>Саундпейнтинг</a:t>
            </a: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 ателиета–за запознаване със системата </a:t>
            </a:r>
            <a:r>
              <a:rPr lang="bg-BG" sz="2000" dirty="0" err="1">
                <a:latin typeface="Times New Roman" pitchFamily="18" charset="0"/>
                <a:cs typeface="Times New Roman" pitchFamily="18" charset="0"/>
              </a:rPr>
              <a:t>саундпейнтинг</a:t>
            </a:r>
            <a:endParaRPr lang="bg-BG" sz="2000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Font typeface="Wingdings" pitchFamily="2" charset="2"/>
              <a:buChar char="ü"/>
            </a:pP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Музикални творчески ателиета с деца и учители</a:t>
            </a:r>
          </a:p>
          <a:p>
            <a:pPr lvl="0" algn="ctr">
              <a:buFont typeface="Wingdings" pitchFamily="2" charset="2"/>
              <a:buChar char="ü"/>
            </a:pP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Провеждане на </a:t>
            </a:r>
            <a:r>
              <a:rPr lang="bg-BG" sz="2000" dirty="0" err="1">
                <a:latin typeface="Times New Roman" pitchFamily="18" charset="0"/>
                <a:cs typeface="Times New Roman" pitchFamily="18" charset="0"/>
              </a:rPr>
              <a:t>пърформънс</a:t>
            </a: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 пред родители и гости.</a:t>
            </a:r>
          </a:p>
          <a:p>
            <a:pPr marL="0" indent="0">
              <a:buNone/>
            </a:pPr>
            <a:endParaRPr lang="bg-BG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560930"/>
              </p:ext>
            </p:extLst>
          </p:nvPr>
        </p:nvGraphicFramePr>
        <p:xfrm>
          <a:off x="2022702" y="296569"/>
          <a:ext cx="657639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76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Детска градина „Звънче“, гр.</a:t>
                      </a:r>
                      <a:r>
                        <a:rPr lang="bg-BG" sz="24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Етрополе</a:t>
                      </a:r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3275" y="1837645"/>
            <a:ext cx="3958356" cy="2968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7002" y="3128966"/>
            <a:ext cx="3936437" cy="2952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212949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3279437" y="908720"/>
            <a:ext cx="583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Основни дейности </a:t>
            </a:r>
          </a:p>
          <a:p>
            <a:pPr algn="ctr"/>
            <a:r>
              <a:rPr lang="bg-BG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постигане на планираните цели </a:t>
            </a:r>
          </a:p>
        </p:txBody>
      </p:sp>
    </p:spTree>
    <p:extLst>
      <p:ext uri="{BB962C8B-B14F-4D97-AF65-F5344CB8AC3E}">
        <p14:creationId xmlns:p14="http://schemas.microsoft.com/office/powerpoint/2010/main" val="81013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971600" y="1705737"/>
            <a:ext cx="6769299" cy="1485735"/>
          </a:xfrm>
        </p:spPr>
        <p:txBody>
          <a:bodyPr>
            <a:noAutofit/>
          </a:bodyPr>
          <a:lstStyle/>
          <a:p>
            <a:pPr lvl="0" algn="ctr">
              <a:buFont typeface="Wingdings" pitchFamily="2" charset="2"/>
              <a:buChar char="ü"/>
            </a:pP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Творчески </a:t>
            </a:r>
            <a:r>
              <a:rPr lang="bg-BG" sz="2000" dirty="0" err="1">
                <a:latin typeface="Times New Roman" pitchFamily="18" charset="0"/>
                <a:cs typeface="Times New Roman" pitchFamily="18" charset="0"/>
              </a:rPr>
              <a:t>саундпейнтинг</a:t>
            </a: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 ателиета с родители, учители и деца, чрез използване на музикални инструменти, акварелни и темперни </a:t>
            </a:r>
            <a:r>
              <a:rPr lang="bg-BG" sz="2000" dirty="0" err="1">
                <a:latin typeface="Times New Roman" pitchFamily="18" charset="0"/>
                <a:cs typeface="Times New Roman" pitchFamily="18" charset="0"/>
              </a:rPr>
              <a:t>боички</a:t>
            </a: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, природни материали и др.</a:t>
            </a:r>
          </a:p>
          <a:p>
            <a:pPr marL="0" indent="0" algn="ctr">
              <a:buNone/>
            </a:pPr>
            <a:endParaRPr lang="bg-BG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68293"/>
              </p:ext>
            </p:extLst>
          </p:nvPr>
        </p:nvGraphicFramePr>
        <p:xfrm>
          <a:off x="2006810" y="199788"/>
          <a:ext cx="657639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76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Детска градина „Звънче“, гр.</a:t>
                      </a:r>
                      <a:r>
                        <a:rPr lang="bg-BG" sz="24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Етрополе</a:t>
                      </a:r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92997">
            <a:off x="446667" y="3043171"/>
            <a:ext cx="3907071" cy="2930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82">
            <a:off x="4842409" y="2987143"/>
            <a:ext cx="3499876" cy="3181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212949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1654882" y="933455"/>
            <a:ext cx="583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Основни дейности </a:t>
            </a:r>
          </a:p>
          <a:p>
            <a:pPr algn="ctr"/>
            <a:r>
              <a:rPr lang="bg-BG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постигане на планираните цели </a:t>
            </a:r>
          </a:p>
        </p:txBody>
      </p:sp>
    </p:spTree>
    <p:extLst>
      <p:ext uri="{BB962C8B-B14F-4D97-AF65-F5344CB8AC3E}">
        <p14:creationId xmlns:p14="http://schemas.microsoft.com/office/powerpoint/2010/main" val="94538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94071" y="1452295"/>
            <a:ext cx="8352928" cy="2088233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Физически упражнения, спортно-подготвителни, музикални и подвижни игри с деца, родители и учители</a:t>
            </a:r>
          </a:p>
          <a:p>
            <a:pPr lvl="0">
              <a:buFont typeface="Wingdings" pitchFamily="2" charset="2"/>
              <a:buChar char="ü"/>
            </a:pP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Игри драматизация, когнитивни и социални игри с деца, родители и гости</a:t>
            </a:r>
          </a:p>
          <a:p>
            <a:pPr marL="0" indent="0">
              <a:buNone/>
            </a:pPr>
            <a:r>
              <a:rPr lang="bg-BG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082878"/>
              </p:ext>
            </p:extLst>
          </p:nvPr>
        </p:nvGraphicFramePr>
        <p:xfrm>
          <a:off x="2022702" y="296569"/>
          <a:ext cx="657639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76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Детска градина „Звънче“, гр.</a:t>
                      </a:r>
                      <a:r>
                        <a:rPr lang="bg-BG" sz="24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Етрополе</a:t>
                      </a:r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924944"/>
            <a:ext cx="4860541" cy="32403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55976" y="3140968"/>
            <a:ext cx="4608510" cy="34563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7483" y="212949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2088230" y="836712"/>
            <a:ext cx="5220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Основни дейности </a:t>
            </a:r>
          </a:p>
          <a:p>
            <a:pPr algn="ctr"/>
            <a:r>
              <a:rPr lang="bg-BG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постигане на планираните цели </a:t>
            </a:r>
          </a:p>
        </p:txBody>
      </p:sp>
    </p:spTree>
    <p:extLst>
      <p:ext uri="{BB962C8B-B14F-4D97-AF65-F5344CB8AC3E}">
        <p14:creationId xmlns:p14="http://schemas.microsoft.com/office/powerpoint/2010/main" val="189962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988840"/>
            <a:ext cx="3131840" cy="4525963"/>
          </a:xfrm>
        </p:spPr>
        <p:txBody>
          <a:bodyPr>
            <a:normAutofit fontScale="85000" lnSpcReduction="20000"/>
          </a:bodyPr>
          <a:lstStyle/>
          <a:p>
            <a:pPr algn="ctr">
              <a:spcBef>
                <a:spcPts val="300"/>
              </a:spcBef>
              <a:buFont typeface="Wingdings" pitchFamily="2" charset="2"/>
              <a:buChar char="ü"/>
            </a:pPr>
            <a:r>
              <a:rPr lang="bg-BG" dirty="0">
                <a:latin typeface="Times New Roman" pitchFamily="18" charset="0"/>
                <a:cs typeface="Times New Roman" pitchFamily="18" charset="0"/>
              </a:rPr>
              <a:t>Игровото обучение кара децата да имат още по-голямо желание да участват в предложените дейности, да са по-активни, креативни и да прекарват повече време в детската градина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300"/>
              </a:spcBef>
              <a:buNone/>
            </a:pPr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2" y="3210264"/>
            <a:ext cx="3032120" cy="350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2233830"/>
            <a:ext cx="3032120" cy="350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476097"/>
              </p:ext>
            </p:extLst>
          </p:nvPr>
        </p:nvGraphicFramePr>
        <p:xfrm>
          <a:off x="2339752" y="404664"/>
          <a:ext cx="6096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авоъгълник 1"/>
          <p:cNvSpPr/>
          <p:nvPr/>
        </p:nvSpPr>
        <p:spPr>
          <a:xfrm>
            <a:off x="3491880" y="1340768"/>
            <a:ext cx="3355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Очаквани резултати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9451" y="332656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29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" y="2394903"/>
            <a:ext cx="2924184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0888"/>
            <a:ext cx="3024336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820134"/>
              </p:ext>
            </p:extLst>
          </p:nvPr>
        </p:nvGraphicFramePr>
        <p:xfrm>
          <a:off x="2051720" y="404664"/>
          <a:ext cx="6096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08920"/>
            <a:ext cx="2952328" cy="412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авоъгълник 1"/>
          <p:cNvSpPr/>
          <p:nvPr/>
        </p:nvSpPr>
        <p:spPr>
          <a:xfrm>
            <a:off x="1043608" y="1196752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Децата и учителите преоткриват учебния процес </a:t>
            </a:r>
          </a:p>
          <a:p>
            <a:pPr algn="ctr"/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чрез импровизации и споделят положителни емоции по време на ситуациите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435" y="332656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7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7720"/>
            <a:ext cx="2952328" cy="469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2117720"/>
            <a:ext cx="2952328" cy="469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104829"/>
            <a:ext cx="2952328" cy="470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514371"/>
              </p:ext>
            </p:extLst>
          </p:nvPr>
        </p:nvGraphicFramePr>
        <p:xfrm>
          <a:off x="2195736" y="404664"/>
          <a:ext cx="6096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авоъгълник 1"/>
          <p:cNvSpPr/>
          <p:nvPr/>
        </p:nvSpPr>
        <p:spPr>
          <a:xfrm>
            <a:off x="307132" y="908720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Децата и родителите от различни семейства </a:t>
            </a:r>
          </a:p>
          <a:p>
            <a:pPr algn="ctr"/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участват съвместно във физически и творчески активности и изработват заедно творчески продукти: музика, образователни игри, </a:t>
            </a:r>
          </a:p>
          <a:p>
            <a:pPr algn="ctr"/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художествени изделия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7443" y="332656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38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2313" y="2871192"/>
            <a:ext cx="4464496" cy="2987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7850"/>
              </p:ext>
            </p:extLst>
          </p:nvPr>
        </p:nvGraphicFramePr>
        <p:xfrm>
          <a:off x="2123728" y="332656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авоъгълник 1"/>
          <p:cNvSpPr/>
          <p:nvPr/>
        </p:nvSpPr>
        <p:spPr>
          <a:xfrm>
            <a:off x="3240038" y="1484784"/>
            <a:ext cx="25922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Пред нас – </a:t>
            </a:r>
          </a:p>
          <a:p>
            <a:pPr algn="ctr"/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педагозите и колектива на ДГ „Звънче“, стои предизвикателството да  формираме у децата чувство за съпричастност, умение за съпреживяване, което ще е една добра възможност за уважение и разбиране на чувствата и състоянията на другите.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7443" y="260648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1AA20189-6A44-B053-01F1-B383EBAC9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9374" y="1400753"/>
            <a:ext cx="4786843" cy="3590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14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04055" y="476672"/>
            <a:ext cx="8229600" cy="1036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     Детска градина „Звънче“ гр. Етрополе</a:t>
            </a:r>
          </a:p>
          <a:p>
            <a:pPr marL="0" indent="0" algn="ctr">
              <a:buNone/>
            </a:pPr>
            <a:r>
              <a:rPr lang="bg-BG" sz="2600" b="1" i="1" dirty="0">
                <a:latin typeface="Times New Roman" pitchFamily="18" charset="0"/>
                <a:cs typeface="Times New Roman" pitchFamily="18" charset="0"/>
              </a:rPr>
              <a:t>Открита на 15 май 1974година</a:t>
            </a:r>
          </a:p>
          <a:p>
            <a:endParaRPr lang="bg-BG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55" y="376862"/>
            <a:ext cx="648072" cy="64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504055" y="1674674"/>
            <a:ext cx="82444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Чрез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създаване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позитивна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образователна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се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bg-BG" sz="2000" dirty="0" err="1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възможност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обогатят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своите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способности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таланти и умения,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опознаят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себе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си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и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изграждат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като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личности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високо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самочувствие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индивидуалност</a:t>
            </a:r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6304EF8C-6EBE-F341-470D-80609E40B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06" y="2970540"/>
            <a:ext cx="2450079" cy="3266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3718F494-6C83-245B-FBD4-C9CC41D64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3" y="2950644"/>
            <a:ext cx="2679226" cy="3572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E1444EDF-B82F-B729-C04F-24CA019F4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48" y="3502169"/>
            <a:ext cx="3646858" cy="2735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265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1" y="908720"/>
            <a:ext cx="4392485" cy="317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723479"/>
              </p:ext>
            </p:extLst>
          </p:nvPr>
        </p:nvGraphicFramePr>
        <p:xfrm>
          <a:off x="2123728" y="301785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Картина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56268"/>
            <a:ext cx="4248472" cy="384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ово поле 5"/>
          <p:cNvSpPr txBox="1"/>
          <p:nvPr/>
        </p:nvSpPr>
        <p:spPr>
          <a:xfrm>
            <a:off x="179512" y="4574738"/>
            <a:ext cx="49685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Всяко едно дете е</a:t>
            </a:r>
            <a:endParaRPr lang="en-US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уникално,</a:t>
            </a:r>
            <a:endParaRPr lang="en-US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единствено</a:t>
            </a:r>
            <a:endParaRPr lang="en-US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неповторимо!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3467" y="188640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22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23528" y="834211"/>
            <a:ext cx="8916548" cy="5733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1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да не можем да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подготвим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бъдещето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си, </a:t>
            </a:r>
          </a:p>
          <a:p>
            <a:pPr marL="0" indent="0" algn="ctr">
              <a:buNone/>
            </a:pP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поне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можем да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подготвим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си за </a:t>
            </a:r>
            <a:r>
              <a:rPr lang="ru-RU" sz="2200" b="1" i="1" dirty="0" err="1">
                <a:latin typeface="Times New Roman" pitchFamily="18" charset="0"/>
                <a:cs typeface="Times New Roman" pitchFamily="18" charset="0"/>
              </a:rPr>
              <a:t>бъдещето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.”</a:t>
            </a:r>
            <a:endParaRPr lang="ru-RU" sz="22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bg-BG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bg-BG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</a:t>
            </a:r>
          </a:p>
          <a:p>
            <a:pPr marL="0" indent="0" algn="ctr">
              <a:buNone/>
            </a:pPr>
            <a:endParaRPr lang="bg-BG" sz="19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bg-BG" sz="26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bg-BG" sz="2000" i="1" dirty="0">
                <a:latin typeface="Times New Roman" pitchFamily="18" charset="0"/>
                <a:cs typeface="Times New Roman" pitchFamily="18" charset="0"/>
              </a:rPr>
              <a:t>Цветелина Маринова                    </a:t>
            </a:r>
          </a:p>
          <a:p>
            <a:pPr marL="0" indent="0" algn="ctr">
              <a:buNone/>
            </a:pPr>
            <a:r>
              <a:rPr lang="bg-BG" sz="20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директор на ДГ „Звънче“</a:t>
            </a:r>
          </a:p>
          <a:p>
            <a:pPr marL="0" indent="0" algn="ctr">
              <a:buNone/>
            </a:pPr>
            <a:r>
              <a:rPr lang="bg-BG" sz="20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гр. Етрополе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04" y="116632"/>
            <a:ext cx="57372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410" y="188640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D6AAAA0-F2D5-1B3C-7093-6AB07E346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4" y="2636912"/>
            <a:ext cx="3024336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51C2CEEC-2679-1E67-011E-E3E4B3BB8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2656259"/>
            <a:ext cx="257175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112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658689"/>
              </p:ext>
            </p:extLst>
          </p:nvPr>
        </p:nvGraphicFramePr>
        <p:xfrm>
          <a:off x="467544" y="332656"/>
          <a:ext cx="8748464" cy="94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4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800" b="1" i="1" dirty="0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bg-BG" sz="28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градина „Звънче“- място за щастливо, спокойно и уверено израстване на всяко дете...</a:t>
                      </a:r>
                      <a:endParaRPr lang="bg-BG" sz="2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04864"/>
            <a:ext cx="1772011" cy="10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24173"/>
            <a:ext cx="736153" cy="72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0" y="1343350"/>
            <a:ext cx="3431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Осигурява условия за социален и емоционален комфорт, психическо, физическо и творческо развитие. </a:t>
            </a:r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27255440-7E00-5825-03DB-8427A876F4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4" y="4070921"/>
            <a:ext cx="4015499" cy="267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37C56ED0-B24D-18B7-ADF6-2F6359E00C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48" y="4085092"/>
            <a:ext cx="3699210" cy="2565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A431586B-E88F-8CD8-7933-9EA2628F9A68}"/>
              </a:ext>
            </a:extLst>
          </p:cNvPr>
          <p:cNvSpPr txBox="1"/>
          <p:nvPr/>
        </p:nvSpPr>
        <p:spPr>
          <a:xfrm>
            <a:off x="3279158" y="1868401"/>
            <a:ext cx="3134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Основна</a:t>
            </a:r>
            <a:r>
              <a:rPr lang="ru-RU" sz="2400" dirty="0"/>
              <a:t> цел е </a:t>
            </a:r>
            <a:r>
              <a:rPr lang="ru-RU" sz="2400" dirty="0" err="1"/>
              <a:t>щастливо</a:t>
            </a:r>
            <a:r>
              <a:rPr lang="ru-RU" sz="2400" dirty="0"/>
              <a:t>, спокойно и уверено </a:t>
            </a:r>
            <a:r>
              <a:rPr lang="ru-RU" sz="2400" dirty="0" err="1"/>
              <a:t>израстване</a:t>
            </a:r>
            <a:r>
              <a:rPr lang="ru-RU" sz="2400" dirty="0"/>
              <a:t> на всяко </a:t>
            </a:r>
            <a:r>
              <a:rPr lang="ru-RU" sz="2400" dirty="0" err="1"/>
              <a:t>дете</a:t>
            </a:r>
            <a:r>
              <a:rPr lang="ru-RU" sz="2400" dirty="0"/>
              <a:t>.</a:t>
            </a:r>
            <a:endParaRPr lang="bg-BG" sz="2400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1639D2C9-1527-9479-90C3-862C5CB3C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87" y="1196752"/>
            <a:ext cx="2053469" cy="2737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011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496" y="3944194"/>
            <a:ext cx="5290997" cy="30131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br>
              <a:rPr lang="ru-RU" sz="4900" dirty="0">
                <a:latin typeface="Times New Roman" pitchFamily="18" charset="0"/>
                <a:cs typeface="Times New Roman" pitchFamily="18" charset="0"/>
              </a:rPr>
            </a:br>
            <a:endParaRPr lang="bg-BG" sz="4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1513907" y="137604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Детска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градина „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Звънче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“ гр.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Етрополе</a:t>
            </a:r>
            <a:endParaRPr lang="bg-BG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386" y="332656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Контейнер за съдържание 2"/>
          <p:cNvSpPr txBox="1">
            <a:spLocks/>
          </p:cNvSpPr>
          <p:nvPr/>
        </p:nvSpPr>
        <p:spPr>
          <a:xfrm>
            <a:off x="5724128" y="4249330"/>
            <a:ext cx="3387178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br>
              <a:rPr lang="ru-RU" sz="4900" dirty="0">
                <a:latin typeface="Times New Roman" pitchFamily="18" charset="0"/>
                <a:cs typeface="Times New Roman" pitchFamily="18" charset="0"/>
              </a:rPr>
            </a:br>
            <a:endParaRPr lang="bg-BG" sz="4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389808" y="4740243"/>
            <a:ext cx="4932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Да създадем привлекателна и</a:t>
            </a:r>
          </a:p>
          <a:p>
            <a:pPr algn="ctr"/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благоприятна среда за пълноценно и качествено отглеждане, възпитание, социализиране и обучение на всяко дете чрез педагогическо взаимодействие, подчинено на творчество и иновации</a:t>
            </a:r>
          </a:p>
        </p:txBody>
      </p:sp>
      <p:sp>
        <p:nvSpPr>
          <p:cNvPr id="10" name="Правоъгълник 9"/>
          <p:cNvSpPr/>
          <p:nvPr/>
        </p:nvSpPr>
        <p:spPr>
          <a:xfrm>
            <a:off x="2411760" y="57586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Мисия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126571B8-68DD-0828-DA11-413910228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39" y="1160636"/>
            <a:ext cx="2684705" cy="3579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6A06032A-BF69-CF84-34FF-799AE3729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5" y="1180303"/>
            <a:ext cx="2493943" cy="3325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773B9DD1-9AE3-FEF1-602B-7D59F79394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1" y="1586736"/>
            <a:ext cx="2900921" cy="515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631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386467"/>
              </p:ext>
            </p:extLst>
          </p:nvPr>
        </p:nvGraphicFramePr>
        <p:xfrm>
          <a:off x="1979712" y="402052"/>
          <a:ext cx="6413574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13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0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авоъгълник 1"/>
          <p:cNvSpPr/>
          <p:nvPr/>
        </p:nvSpPr>
        <p:spPr>
          <a:xfrm>
            <a:off x="2593782" y="4672271"/>
            <a:ext cx="378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физкултурен салон, </a:t>
            </a:r>
          </a:p>
          <a:p>
            <a:r>
              <a:rPr lang="bg-BG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</a:p>
        </p:txBody>
      </p:sp>
      <p:pic>
        <p:nvPicPr>
          <p:cNvPr id="8" name="Picture 2" descr="C:\Users\POLYA\Downloads\20220929_102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7217" y="2413307"/>
            <a:ext cx="3528392" cy="2373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87164" y="3159966"/>
            <a:ext cx="3608368" cy="2706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7833" y="2067435"/>
            <a:ext cx="3420380" cy="228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4581" y="398497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05BCE89A-75FE-99F3-5B4C-98B926BB68AF}"/>
              </a:ext>
            </a:extLst>
          </p:cNvPr>
          <p:cNvSpPr txBox="1"/>
          <p:nvPr/>
        </p:nvSpPr>
        <p:spPr>
          <a:xfrm>
            <a:off x="1279596" y="5516196"/>
            <a:ext cx="64135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външна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вътрешна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по БДП </a:t>
            </a:r>
            <a:endParaRPr lang="bg-BG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876FF3F4-9CD0-6923-5454-48784D02BFE6}"/>
              </a:ext>
            </a:extLst>
          </p:cNvPr>
          <p:cNvSpPr txBox="1"/>
          <p:nvPr/>
        </p:nvSpPr>
        <p:spPr>
          <a:xfrm>
            <a:off x="1979710" y="953176"/>
            <a:ext cx="6768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Разполага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съвременна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материална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база:</a:t>
            </a:r>
          </a:p>
        </p:txBody>
      </p:sp>
    </p:spTree>
    <p:extLst>
      <p:ext uri="{BB962C8B-B14F-4D97-AF65-F5344CB8AC3E}">
        <p14:creationId xmlns:p14="http://schemas.microsoft.com/office/powerpoint/2010/main" val="128276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8D06580-5A53-6AF7-8BAD-E9848359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3" y="188991"/>
            <a:ext cx="8229600" cy="1143000"/>
          </a:xfrm>
        </p:spPr>
        <p:txBody>
          <a:bodyPr>
            <a:normAutofit/>
          </a:bodyPr>
          <a:lstStyle/>
          <a:p>
            <a:r>
              <a:rPr lang="bg-BG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Детска градина „Звънче“, </a:t>
            </a:r>
            <a:r>
              <a:rPr lang="bg-BG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bg-BG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Етрополе</a:t>
            </a: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300F47FE-C109-43A3-ED35-01232AD1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32167"/>
            <a:ext cx="627942" cy="627942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D4DCB90A-D7DF-A778-55ED-1B87F3DC4CDC}"/>
              </a:ext>
            </a:extLst>
          </p:cNvPr>
          <p:cNvSpPr txBox="1"/>
          <p:nvPr/>
        </p:nvSpPr>
        <p:spPr>
          <a:xfrm>
            <a:off x="457200" y="1916832"/>
            <a:ext cx="2592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Музикален кабинет</a:t>
            </a:r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53AFA4CC-FA8F-CD5C-BE15-F36AB9159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88" y="3861048"/>
            <a:ext cx="3509628" cy="2632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C583861E-DAAE-ACE5-C4BC-93EDDC0DB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7" y="2708920"/>
            <a:ext cx="2581796" cy="3442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Текстово поле 18">
            <a:extLst>
              <a:ext uri="{FF2B5EF4-FFF2-40B4-BE49-F238E27FC236}">
                <a16:creationId xmlns:a16="http://schemas.microsoft.com/office/drawing/2014/main" id="{9097DC98-9A4C-843A-E98B-2881E6A7A78D}"/>
              </a:ext>
            </a:extLst>
          </p:cNvPr>
          <p:cNvSpPr txBox="1"/>
          <p:nvPr/>
        </p:nvSpPr>
        <p:spPr>
          <a:xfrm>
            <a:off x="5148064" y="1108359"/>
            <a:ext cx="280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Ресурсен кабинет</a:t>
            </a:r>
          </a:p>
        </p:txBody>
      </p:sp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13089E90-16F8-BF46-E422-02A5D27FE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80" y="1570024"/>
            <a:ext cx="4752528" cy="213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151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425062"/>
              </p:ext>
            </p:extLst>
          </p:nvPr>
        </p:nvGraphicFramePr>
        <p:xfrm>
          <a:off x="1979712" y="402052"/>
          <a:ext cx="6413574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13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0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авоъгълник 1"/>
          <p:cNvSpPr/>
          <p:nvPr/>
        </p:nvSpPr>
        <p:spPr>
          <a:xfrm>
            <a:off x="3007153" y="1200931"/>
            <a:ext cx="334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Солна стая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8036" y="1716306"/>
            <a:ext cx="3703407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19" y="2636912"/>
            <a:ext cx="2868338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7483" y="332656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D1FFD2A-77B1-CF00-3C26-F95E20960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10" y="3068960"/>
            <a:ext cx="2706320" cy="3608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954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716016" y="3240271"/>
            <a:ext cx="4032447" cy="3024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4674518" y="1461225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dirty="0">
                <a:latin typeface="Times New Roman" pitchFamily="18" charset="0"/>
                <a:cs typeface="Times New Roman" pitchFamily="18" charset="0"/>
              </a:rPr>
              <a:t>Реализиране на иновативни педагогически практики и прилагане на иновативни и авторски програмни системи 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90984" y="2378101"/>
            <a:ext cx="4266220" cy="3199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авоъгълник 5"/>
          <p:cNvSpPr/>
          <p:nvPr/>
        </p:nvSpPr>
        <p:spPr>
          <a:xfrm>
            <a:off x="2411760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Детска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градина „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Звънче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“ гр.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Етрополе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bg-BG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7443" y="332656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авоъгълник 6"/>
          <p:cNvSpPr/>
          <p:nvPr/>
        </p:nvSpPr>
        <p:spPr>
          <a:xfrm>
            <a:off x="19869" y="1164973"/>
            <a:ext cx="5128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Квалификационен курс „</a:t>
            </a:r>
            <a:r>
              <a:rPr lang="bg-BG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Саундпейнтинг</a:t>
            </a:r>
            <a:r>
              <a:rPr lang="bg-BG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39414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2" y="4581128"/>
            <a:ext cx="91440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02125"/>
              </p:ext>
            </p:extLst>
          </p:nvPr>
        </p:nvGraphicFramePr>
        <p:xfrm>
          <a:off x="1763688" y="398944"/>
          <a:ext cx="6096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3138323"/>
          </a:xfrm>
        </p:spPr>
        <p:txBody>
          <a:bodyPr/>
          <a:lstStyle/>
          <a:p>
            <a:pPr marL="0" indent="0">
              <a:buNone/>
            </a:pPr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bg-B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Саундпейнтинг</a:t>
            </a:r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фантазия и творчески игри</a:t>
            </a:r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bg-BG" sz="2800" dirty="0">
                <a:latin typeface="Times New Roman" pitchFamily="18" charset="0"/>
                <a:cs typeface="Times New Roman" pitchFamily="18" charset="0"/>
              </a:rPr>
              <a:t>Целта на проекта е да развие</a:t>
            </a:r>
          </a:p>
          <a:p>
            <a:pPr marL="0" indent="0" algn="ctr">
              <a:buNone/>
            </a:pPr>
            <a:r>
              <a:rPr lang="bg-BG" sz="2800" dirty="0">
                <a:latin typeface="Times New Roman" pitchFamily="18" charset="0"/>
                <a:cs typeface="Times New Roman" pitchFamily="18" charset="0"/>
              </a:rPr>
              <a:t> общата креативност на децата,</a:t>
            </a:r>
          </a:p>
          <a:p>
            <a:pPr marL="0" indent="0" algn="ctr">
              <a:buNone/>
            </a:pPr>
            <a:r>
              <a:rPr lang="bg-BG" sz="2800" dirty="0">
                <a:latin typeface="Times New Roman" pitchFamily="18" charset="0"/>
                <a:cs typeface="Times New Roman" pitchFamily="18" charset="0"/>
              </a:rPr>
              <a:t> както и уменията за сътрудничество и партниране между деца - родители – учители.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386" y="332656"/>
            <a:ext cx="630261" cy="6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78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4525</TotalTime>
  <Words>836</Words>
  <Application>Microsoft Office PowerPoint</Application>
  <PresentationFormat>Презентация на цял екран (4:3)</PresentationFormat>
  <Paragraphs>103</Paragraphs>
  <Slides>21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21</vt:i4>
      </vt:variant>
    </vt:vector>
  </HeadingPairs>
  <TitlesOfParts>
    <vt:vector size="27" baseType="lpstr">
      <vt:lpstr>Arial</vt:lpstr>
      <vt:lpstr>Calibri</vt:lpstr>
      <vt:lpstr>Monotype Corsiva</vt:lpstr>
      <vt:lpstr>Times New Roman</vt:lpstr>
      <vt:lpstr>Wingdings</vt:lpstr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Детска градина „Звънче“, гр Етрополе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BG05M2ОP001-3.018-0001 „Подкрепа за приобщаващо образование“</dc:title>
  <dc:creator>asus</dc:creator>
  <cp:lastModifiedBy>ISVP</cp:lastModifiedBy>
  <cp:revision>166</cp:revision>
  <dcterms:created xsi:type="dcterms:W3CDTF">2022-03-23T12:10:02Z</dcterms:created>
  <dcterms:modified xsi:type="dcterms:W3CDTF">2024-05-31T08:16:48Z</dcterms:modified>
</cp:coreProperties>
</file>